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0" r:id="rId3"/>
    <p:sldId id="286" r:id="rId4"/>
    <p:sldId id="285" r:id="rId5"/>
    <p:sldId id="275" r:id="rId6"/>
    <p:sldId id="279" r:id="rId7"/>
    <p:sldId id="287" r:id="rId8"/>
    <p:sldId id="288" r:id="rId9"/>
    <p:sldId id="276" r:id="rId10"/>
    <p:sldId id="273" r:id="rId11"/>
    <p:sldId id="272" r:id="rId12"/>
    <p:sldId id="278" r:id="rId13"/>
    <p:sldId id="284" r:id="rId14"/>
    <p:sldId id="289" r:id="rId15"/>
    <p:sldId id="291" r:id="rId16"/>
    <p:sldId id="295" r:id="rId17"/>
    <p:sldId id="294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11" y="6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41E64-3AC3-4CEC-B991-6729885188B6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http://terehovskiy.at.ua/</a:t>
            </a: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211E9-EAC2-47F2-993F-E91BFA2B43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http://terehovskiy.at.ua/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64763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http://terehovskiy.at.ua/</a:t>
            </a:r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http://terehovskiy.at.ua/</a:t>
            </a:r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http://terehovskiy.at.ua/</a:t>
            </a: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20.11.2015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rehovskiy.at.ua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rehovskiy.at.ua/" TargetMode="Externa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4235767" y="928670"/>
            <a:ext cx="37962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 №12</a:t>
            </a:r>
            <a:r>
              <a:rPr lang="uk-UA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  Графічний </a:t>
            </a:r>
          </a:p>
          <a:p>
            <a:pPr algn="ctr"/>
            <a:r>
              <a:rPr lang="uk-UA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редактор  </a:t>
            </a:r>
            <a:r>
              <a:rPr lang="en-US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Scratch</a:t>
            </a:r>
            <a:endParaRPr lang="uk-UA" sz="2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8992" y="2636912"/>
            <a:ext cx="553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знаєш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 дивовижні малюнки.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5733257"/>
            <a:ext cx="754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Picture 2" descr="C:\Users\Admin\Desktop\Розділ 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2952740" cy="2952740"/>
          </a:xfrm>
          <a:prstGeom prst="rect">
            <a:avLst/>
          </a:prstGeom>
          <a:noFill/>
        </p:spPr>
      </p:pic>
      <p:pic>
        <p:nvPicPr>
          <p:cNvPr id="13316" name="Picture 4" descr="http://subject.com.ua/textbook/informatics/2klas_1/2klas_1.files/image1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107604"/>
            <a:ext cx="5572164" cy="1390869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</a:t>
            </a:r>
            <a:r>
              <a:rPr lang="uk-UA" dirty="0" smtClean="0"/>
              <a:t>сайту:</a:t>
            </a:r>
            <a:r>
              <a:rPr lang="en-US" dirty="0" smtClean="0">
                <a:hlinkClick r:id="rId6"/>
              </a:rPr>
              <a:t>http://terehovskiy.at.ua/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143372" y="1071546"/>
            <a:ext cx="3618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Фізхвилинка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00034" y="2285993"/>
            <a:ext cx="42148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- </a:t>
            </a:r>
            <a:r>
              <a:rPr lang="uk-UA" sz="2000" dirty="0" smtClean="0"/>
              <a:t>Станьте, діти, біля парти, </a:t>
            </a:r>
            <a:r>
              <a:rPr lang="uk-UA" sz="2000" dirty="0" err="1" smtClean="0"/>
              <a:t>будем</a:t>
            </a:r>
            <a:r>
              <a:rPr lang="uk-UA" sz="2000" dirty="0" smtClean="0"/>
              <a:t> вправи починати.</a:t>
            </a:r>
            <a:endParaRPr lang="ru-RU" sz="2000" dirty="0" smtClean="0"/>
          </a:p>
          <a:p>
            <a:r>
              <a:rPr lang="uk-UA" sz="2000" dirty="0" smtClean="0"/>
              <a:t> 1 - 2 - піднімається гора. </a:t>
            </a:r>
            <a:endParaRPr lang="ru-RU" sz="2000" dirty="0" smtClean="0"/>
          </a:p>
          <a:p>
            <a:r>
              <a:rPr lang="uk-UA" sz="2000" dirty="0" smtClean="0"/>
              <a:t>3 - 4 - це крутії гірські схили.</a:t>
            </a:r>
            <a:endParaRPr lang="ru-RU" sz="2000" dirty="0" smtClean="0"/>
          </a:p>
          <a:p>
            <a:r>
              <a:rPr lang="uk-UA" sz="2000" dirty="0" smtClean="0"/>
              <a:t> 5-6 - це орли дивний танець завели. </a:t>
            </a:r>
            <a:endParaRPr lang="ru-RU" sz="2000" dirty="0" smtClean="0"/>
          </a:p>
          <a:p>
            <a:r>
              <a:rPr lang="uk-UA" sz="2000" dirty="0" smtClean="0"/>
              <a:t>7 - 8 - це смерічки похилилися до річки.</a:t>
            </a:r>
            <a:endParaRPr lang="ru-RU" sz="2000" dirty="0" smtClean="0"/>
          </a:p>
          <a:p>
            <a:r>
              <a:rPr lang="uk-UA" sz="2000" dirty="0" smtClean="0"/>
              <a:t> 9 - 10 - це вода з водоспаду </a:t>
            </a:r>
            <a:r>
              <a:rPr lang="uk-UA" sz="2000" dirty="0" err="1" smtClean="0"/>
              <a:t>витіка</a:t>
            </a:r>
            <a:r>
              <a:rPr lang="uk-UA" sz="2000" dirty="0" smtClean="0"/>
              <a:t>.</a:t>
            </a:r>
            <a:endParaRPr lang="ru-RU" sz="2000" dirty="0" smtClean="0"/>
          </a:p>
          <a:p>
            <a:r>
              <a:rPr lang="uk-UA" sz="2000" b="1" i="1" dirty="0"/>
              <a:t> </a:t>
            </a:r>
            <a:endParaRPr lang="uk-UA" sz="2000" i="1" dirty="0"/>
          </a:p>
        </p:txBody>
      </p:sp>
      <p:pic>
        <p:nvPicPr>
          <p:cNvPr id="2050" name="Picture 2" descr="C:\Users\Admin\Desktop\Заряд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3116"/>
            <a:ext cx="272415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429124" y="785794"/>
            <a:ext cx="29706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Працюємо за </a:t>
            </a:r>
          </a:p>
          <a:p>
            <a:pPr marL="914400" indent="-914400"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комп’ютером</a:t>
            </a:r>
          </a:p>
        </p:txBody>
      </p:sp>
      <p:pic>
        <p:nvPicPr>
          <p:cNvPr id="1026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286148" cy="3286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000396" cy="3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2477"/>
            <a:ext cx="3571900" cy="3271459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596" y="1857364"/>
            <a:ext cx="8001056" cy="78581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6572264" y="27860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Центр монітора</a:t>
            </a:r>
          </a:p>
          <a:p>
            <a:r>
              <a:rPr lang="uk-UA" sz="1400" dirty="0" smtClean="0"/>
              <a:t>на рівні очей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857752" y="38576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Шия пряма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715140" y="3643314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50–60 см</a:t>
            </a:r>
            <a:endParaRPr lang="uk-UA" sz="1400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16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7358082" y="528638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Стопи на</a:t>
            </a:r>
          </a:p>
          <a:p>
            <a:r>
              <a:rPr lang="uk-UA" sz="1400" dirty="0" smtClean="0"/>
              <a:t>підлозі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572132" y="6357958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Використовуйте підставку для ніг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ребус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3073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71678"/>
            <a:ext cx="6918911" cy="249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6"/>
          <p:cNvSpPr/>
          <p:nvPr/>
        </p:nvSpPr>
        <p:spPr>
          <a:xfrm>
            <a:off x="2857488" y="4786322"/>
            <a:ext cx="37337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Редактор</a:t>
            </a:r>
            <a:endParaRPr lang="uk-UA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</a:t>
            </a:r>
            <a:r>
              <a:rPr lang="uk-UA" dirty="0" smtClean="0"/>
              <a:t>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увати 36"/>
          <p:cNvGrpSpPr/>
          <p:nvPr/>
        </p:nvGrpSpPr>
        <p:grpSpPr>
          <a:xfrm>
            <a:off x="214282" y="2714620"/>
            <a:ext cx="8501122" cy="3863923"/>
            <a:chOff x="214282" y="2714620"/>
            <a:chExt cx="8501122" cy="3863923"/>
          </a:xfrm>
        </p:grpSpPr>
        <p:grpSp>
          <p:nvGrpSpPr>
            <p:cNvPr id="28" name="Групувати 27"/>
            <p:cNvGrpSpPr/>
            <p:nvPr/>
          </p:nvGrpSpPr>
          <p:grpSpPr>
            <a:xfrm>
              <a:off x="214282" y="2714620"/>
              <a:ext cx="8501122" cy="3863923"/>
              <a:chOff x="214282" y="2714620"/>
              <a:chExt cx="8501122" cy="3863923"/>
            </a:xfrm>
          </p:grpSpPr>
          <p:grpSp>
            <p:nvGrpSpPr>
              <p:cNvPr id="18" name="Групувати 17"/>
              <p:cNvGrpSpPr/>
              <p:nvPr/>
            </p:nvGrpSpPr>
            <p:grpSpPr>
              <a:xfrm>
                <a:off x="928662" y="2714620"/>
                <a:ext cx="7786742" cy="3863923"/>
                <a:chOff x="928662" y="2714620"/>
                <a:chExt cx="7786742" cy="3863923"/>
              </a:xfrm>
            </p:grpSpPr>
            <p:pic>
              <p:nvPicPr>
                <p:cNvPr id="5" name="Picture 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857488" y="3500438"/>
                  <a:ext cx="5072098" cy="3078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14" name="Групувати 13"/>
                <p:cNvGrpSpPr/>
                <p:nvPr/>
              </p:nvGrpSpPr>
              <p:grpSpPr>
                <a:xfrm>
                  <a:off x="928662" y="2857496"/>
                  <a:ext cx="3500462" cy="2214578"/>
                  <a:chOff x="714348" y="2500306"/>
                  <a:chExt cx="3571900" cy="2286016"/>
                </a:xfrm>
              </p:grpSpPr>
              <p:sp>
                <p:nvSpPr>
                  <p:cNvPr id="8" name="Прямокутник 7"/>
                  <p:cNvSpPr/>
                  <p:nvPr/>
                </p:nvSpPr>
                <p:spPr>
                  <a:xfrm>
                    <a:off x="2786050" y="4214818"/>
                    <a:ext cx="1500198" cy="571504"/>
                  </a:xfrm>
                  <a:prstGeom prst="rect">
                    <a:avLst/>
                  </a:prstGeom>
                  <a:solidFill>
                    <a:srgbClr val="FF0000">
                      <a:alpha val="7000"/>
                    </a:srgbClr>
                  </a:solidFill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cxnSp>
                <p:nvCxnSpPr>
                  <p:cNvPr id="10" name="Сполучна лінія уступом 9"/>
                  <p:cNvCxnSpPr/>
                  <p:nvPr/>
                </p:nvCxnSpPr>
                <p:spPr>
                  <a:xfrm rot="10800000">
                    <a:off x="1500166" y="2786058"/>
                    <a:ext cx="1214446" cy="1714512"/>
                  </a:xfrm>
                  <a:prstGeom prst="bentConnector2">
                    <a:avLst/>
                  </a:prstGeom>
                  <a:ln w="3175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Прямокутник 12"/>
                  <p:cNvSpPr/>
                  <p:nvPr/>
                </p:nvSpPr>
                <p:spPr>
                  <a:xfrm>
                    <a:off x="714348" y="2500306"/>
                    <a:ext cx="3286148" cy="500066"/>
                  </a:xfrm>
                  <a:prstGeom prst="rect">
                    <a:avLst/>
                  </a:prstGeom>
                  <a:solidFill>
                    <a:schemeClr val="bg1"/>
                  </a:solidFill>
                  <a:ln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p:grpSp>
              <p:nvGrpSpPr>
                <p:cNvPr id="27" name="Групувати 26"/>
                <p:cNvGrpSpPr/>
                <p:nvPr/>
              </p:nvGrpSpPr>
              <p:grpSpPr>
                <a:xfrm>
                  <a:off x="2857488" y="2714620"/>
                  <a:ext cx="5857916" cy="1285884"/>
                  <a:chOff x="2857488" y="2714620"/>
                  <a:chExt cx="5857916" cy="1285884"/>
                </a:xfrm>
              </p:grpSpPr>
              <p:sp>
                <p:nvSpPr>
                  <p:cNvPr id="17" name="Прямокутник 16"/>
                  <p:cNvSpPr/>
                  <p:nvPr/>
                </p:nvSpPr>
                <p:spPr>
                  <a:xfrm>
                    <a:off x="2857488" y="3714752"/>
                    <a:ext cx="1643074" cy="285752"/>
                  </a:xfrm>
                  <a:prstGeom prst="rect">
                    <a:avLst/>
                  </a:prstGeom>
                  <a:solidFill>
                    <a:srgbClr val="00B050">
                      <a:alpha val="5000"/>
                    </a:srgbClr>
                  </a:solidFill>
                  <a:ln>
                    <a:solidFill>
                      <a:srgbClr val="00B05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cxnSp>
                <p:nvCxnSpPr>
                  <p:cNvPr id="19" name="Пряма сполучна лінія 18"/>
                  <p:cNvCxnSpPr>
                    <a:endCxn id="20" idx="1"/>
                  </p:cNvCxnSpPr>
                  <p:nvPr/>
                </p:nvCxnSpPr>
                <p:spPr>
                  <a:xfrm rot="5400000" flipH="1" flipV="1">
                    <a:off x="4053280" y="3411144"/>
                    <a:ext cx="608020" cy="791"/>
                  </a:xfrm>
                  <a:prstGeom prst="line">
                    <a:avLst/>
                  </a:prstGeom>
                  <a:ln w="34925">
                    <a:solidFill>
                      <a:srgbClr val="00B05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Прямокутник 19"/>
                  <p:cNvSpPr/>
                  <p:nvPr/>
                </p:nvSpPr>
                <p:spPr>
                  <a:xfrm>
                    <a:off x="4357686" y="2714620"/>
                    <a:ext cx="4357718" cy="785818"/>
                  </a:xfrm>
                  <a:prstGeom prst="rect">
                    <a:avLst/>
                  </a:prstGeom>
                  <a:solidFill>
                    <a:schemeClr val="bg1"/>
                  </a:solidFill>
                  <a:ln cmpd="sng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</p:grpSp>
          <p:grpSp>
            <p:nvGrpSpPr>
              <p:cNvPr id="26" name="Групувати 25"/>
              <p:cNvGrpSpPr/>
              <p:nvPr/>
            </p:nvGrpSpPr>
            <p:grpSpPr>
              <a:xfrm>
                <a:off x="214282" y="4929198"/>
                <a:ext cx="3571900" cy="1143008"/>
                <a:chOff x="214282" y="4929198"/>
                <a:chExt cx="3571900" cy="1143008"/>
              </a:xfrm>
            </p:grpSpPr>
            <p:sp>
              <p:nvSpPr>
                <p:cNvPr id="21" name="Прямокутник 20"/>
                <p:cNvSpPr/>
                <p:nvPr/>
              </p:nvSpPr>
              <p:spPr>
                <a:xfrm>
                  <a:off x="2928926" y="5357826"/>
                  <a:ext cx="857256" cy="714380"/>
                </a:xfrm>
                <a:prstGeom prst="rect">
                  <a:avLst/>
                </a:prstGeom>
                <a:solidFill>
                  <a:srgbClr val="7030A0">
                    <a:alpha val="2000"/>
                  </a:srgbClr>
                </a:solidFill>
                <a:ln cmpd="sng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кутник 22"/>
                <p:cNvSpPr/>
                <p:nvPr/>
              </p:nvSpPr>
              <p:spPr>
                <a:xfrm>
                  <a:off x="214282" y="4929198"/>
                  <a:ext cx="2571768" cy="500066"/>
                </a:xfrm>
                <a:prstGeom prst="rect">
                  <a:avLst/>
                </a:prstGeom>
                <a:solidFill>
                  <a:schemeClr val="bg1"/>
                </a:solidFill>
                <a:ln cmpd="sng">
                  <a:solidFill>
                    <a:srgbClr val="7030A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5" name="Сполучна лінія уступом 24"/>
                <p:cNvCxnSpPr/>
                <p:nvPr/>
              </p:nvCxnSpPr>
              <p:spPr>
                <a:xfrm rot="10800000">
                  <a:off x="1071538" y="5429264"/>
                  <a:ext cx="1857388" cy="428628"/>
                </a:xfrm>
                <a:prstGeom prst="bentConnector3">
                  <a:avLst>
                    <a:gd name="adj1" fmla="val 50000"/>
                  </a:avLst>
                </a:prstGeom>
                <a:ln w="60325" cmpd="sng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Групувати 35"/>
            <p:cNvGrpSpPr/>
            <p:nvPr/>
          </p:nvGrpSpPr>
          <p:grpSpPr>
            <a:xfrm>
              <a:off x="4572000" y="3786190"/>
              <a:ext cx="3071834" cy="2286016"/>
              <a:chOff x="4572000" y="3786190"/>
              <a:chExt cx="3071834" cy="2286016"/>
            </a:xfrm>
          </p:grpSpPr>
          <p:sp>
            <p:nvSpPr>
              <p:cNvPr id="29" name="Прямокутник 28"/>
              <p:cNvSpPr/>
              <p:nvPr/>
            </p:nvSpPr>
            <p:spPr>
              <a:xfrm>
                <a:off x="4572000" y="3786190"/>
                <a:ext cx="3071834" cy="2286016"/>
              </a:xfrm>
              <a:prstGeom prst="rect">
                <a:avLst/>
              </a:prstGeom>
              <a:solidFill>
                <a:srgbClr val="00B0F0">
                  <a:alpha val="7000"/>
                </a:srgbClr>
              </a:solidFill>
              <a:ln cmpd="sng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кутник 34"/>
              <p:cNvSpPr/>
              <p:nvPr/>
            </p:nvSpPr>
            <p:spPr>
              <a:xfrm>
                <a:off x="4714876" y="5286388"/>
                <a:ext cx="2786082" cy="571504"/>
              </a:xfrm>
              <a:prstGeom prst="rect">
                <a:avLst/>
              </a:prstGeom>
              <a:solidFill>
                <a:schemeClr val="bg1"/>
              </a:solidFill>
              <a:ln cmpd="sng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857364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 smtClean="0">
                <a:latin typeface="Arial" pitchFamily="34" charset="0"/>
                <a:cs typeface="Arial" pitchFamily="34" charset="0"/>
              </a:rPr>
              <a:t>Завдання 1</a:t>
            </a:r>
            <a:r>
              <a:rPr lang="uk-UA" i="1" dirty="0" smtClean="0">
                <a:latin typeface="+mj-lt"/>
                <a:cs typeface="Arial" pitchFamily="34" charset="0"/>
              </a:rPr>
              <a:t>.</a:t>
            </a:r>
            <a:r>
              <a:rPr lang="uk-UA" b="1" i="1" dirty="0" smtClean="0">
                <a:latin typeface="+mj-lt"/>
              </a:rPr>
              <a:t> </a:t>
            </a:r>
            <a:r>
              <a:rPr lang="uk-UA" i="1" dirty="0" smtClean="0">
                <a:latin typeface="+mj-lt"/>
              </a:rPr>
              <a:t>Підпиши об'єкти вікна графічного редактора. Використай такі словосполучення: палітра кольорів; інструменти малювання; полотно для малювання; кнопки для виконання дій.</a:t>
            </a:r>
            <a:endParaRPr lang="uk-UA" i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2928934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Інструменти малювання</a:t>
            </a:r>
            <a:endParaRPr lang="uk-UA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2786058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Кнопки для виконання дій для </a:t>
            </a:r>
          </a:p>
          <a:p>
            <a:r>
              <a:rPr lang="uk-UA" b="1" i="1" dirty="0" smtClean="0"/>
              <a:t> над фрагментами тексту</a:t>
            </a:r>
            <a:endParaRPr lang="uk-UA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4282" y="5000636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Палітра кольорів</a:t>
            </a:r>
            <a:endParaRPr lang="uk-UA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714876" y="5286388"/>
            <a:ext cx="301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Полотно для </a:t>
            </a:r>
          </a:p>
          <a:p>
            <a:pPr algn="ctr"/>
            <a:r>
              <a:rPr lang="uk-UA" b="1" i="1" dirty="0" smtClean="0"/>
              <a:t>малювання</a:t>
            </a:r>
            <a:endParaRPr lang="uk-UA" b="1" i="1" dirty="0"/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5" grpId="0"/>
      <p:bldP spid="22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Пряма сполучна лінія 52"/>
          <p:cNvCxnSpPr>
            <a:endCxn id="36" idx="1"/>
          </p:cNvCxnSpPr>
          <p:nvPr/>
        </p:nvCxnSpPr>
        <p:spPr>
          <a:xfrm rot="5400000" flipH="1" flipV="1">
            <a:off x="1410870" y="3554018"/>
            <a:ext cx="2821801" cy="1785948"/>
          </a:xfrm>
          <a:prstGeom prst="line">
            <a:avLst/>
          </a:prstGeom>
          <a:ln w="793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/>
          <p:cNvCxnSpPr>
            <a:stCxn id="32" idx="3"/>
            <a:endCxn id="37" idx="1"/>
          </p:cNvCxnSpPr>
          <p:nvPr/>
        </p:nvCxnSpPr>
        <p:spPr>
          <a:xfrm flipV="1">
            <a:off x="2032379" y="3750471"/>
            <a:ext cx="1682365" cy="1376032"/>
          </a:xfrm>
          <a:prstGeom prst="line">
            <a:avLst/>
          </a:prstGeom>
          <a:ln w="793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/>
          <p:cNvCxnSpPr>
            <a:stCxn id="31" idx="3"/>
          </p:cNvCxnSpPr>
          <p:nvPr/>
        </p:nvCxnSpPr>
        <p:spPr>
          <a:xfrm>
            <a:off x="2039692" y="4404822"/>
            <a:ext cx="1675052" cy="1453070"/>
          </a:xfrm>
          <a:prstGeom prst="line">
            <a:avLst/>
          </a:prstGeom>
          <a:ln w="793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/>
          <p:cNvCxnSpPr>
            <a:stCxn id="30" idx="3"/>
            <a:endCxn id="41" idx="1"/>
          </p:cNvCxnSpPr>
          <p:nvPr/>
        </p:nvCxnSpPr>
        <p:spPr>
          <a:xfrm>
            <a:off x="2013914" y="3685874"/>
            <a:ext cx="1700830" cy="1493357"/>
          </a:xfrm>
          <a:prstGeom prst="line">
            <a:avLst/>
          </a:prstGeom>
          <a:ln w="793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/>
          <p:cNvCxnSpPr>
            <a:stCxn id="28" idx="3"/>
            <a:endCxn id="40" idx="1"/>
          </p:cNvCxnSpPr>
          <p:nvPr/>
        </p:nvCxnSpPr>
        <p:spPr>
          <a:xfrm>
            <a:off x="2006961" y="3023610"/>
            <a:ext cx="1707783" cy="1441241"/>
          </a:xfrm>
          <a:prstGeom prst="line">
            <a:avLst/>
          </a:prstGeom>
          <a:ln w="793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85736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 smtClean="0">
                <a:latin typeface="Arial" pitchFamily="34" charset="0"/>
                <a:cs typeface="Arial" pitchFamily="34" charset="0"/>
              </a:rPr>
              <a:t>Завдання 2</a:t>
            </a:r>
            <a:r>
              <a:rPr lang="uk-UA" i="1" dirty="0" smtClean="0">
                <a:latin typeface="+mj-lt"/>
                <a:cs typeface="Arial" pitchFamily="34" charset="0"/>
              </a:rPr>
              <a:t>.</a:t>
            </a:r>
            <a:r>
              <a:rPr lang="uk-UA" b="1" i="1" dirty="0" smtClean="0">
                <a:latin typeface="+mj-lt"/>
              </a:rPr>
              <a:t> </a:t>
            </a:r>
            <a:r>
              <a:rPr lang="uk-UA" i="1" dirty="0" smtClean="0">
                <a:latin typeface="+mj-lt"/>
              </a:rPr>
              <a:t>З’єднай лініями зображення кнопок та їх </a:t>
            </a:r>
          </a:p>
          <a:p>
            <a:pPr indent="457200" algn="just"/>
            <a:r>
              <a:rPr lang="uk-UA" i="1" dirty="0" smtClean="0">
                <a:latin typeface="+mj-lt"/>
              </a:rPr>
              <a:t>призначення</a:t>
            </a:r>
            <a:endParaRPr lang="uk-UA" i="1" dirty="0">
              <a:latin typeface="+mj-lt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714620"/>
            <a:ext cx="649671" cy="61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357562"/>
            <a:ext cx="656624" cy="65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4071942"/>
            <a:ext cx="682402" cy="66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6581" y="4823742"/>
            <a:ext cx="635798" cy="60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290" y="5572140"/>
            <a:ext cx="714380" cy="66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Округлений прямокутник 35"/>
          <p:cNvSpPr/>
          <p:nvPr/>
        </p:nvSpPr>
        <p:spPr>
          <a:xfrm>
            <a:off x="3714744" y="2786058"/>
            <a:ext cx="4714908" cy="5000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Штампувати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7" name="Округлений прямокутник 36"/>
          <p:cNvSpPr/>
          <p:nvPr/>
        </p:nvSpPr>
        <p:spPr>
          <a:xfrm>
            <a:off x="3714744" y="3500438"/>
            <a:ext cx="4714908" cy="5000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Зафарбувати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0" name="Округлений прямокутник 39"/>
          <p:cNvSpPr/>
          <p:nvPr/>
        </p:nvSpPr>
        <p:spPr>
          <a:xfrm>
            <a:off x="3714744" y="4214818"/>
            <a:ext cx="4714908" cy="5000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Намалювати лінію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1" name="Округлений прямокутник 40"/>
          <p:cNvSpPr/>
          <p:nvPr/>
        </p:nvSpPr>
        <p:spPr>
          <a:xfrm>
            <a:off x="3714744" y="4929198"/>
            <a:ext cx="4714908" cy="5000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Намалювати еліпс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2" name="Округлений прямокутник 41"/>
          <p:cNvSpPr/>
          <p:nvPr/>
        </p:nvSpPr>
        <p:spPr>
          <a:xfrm>
            <a:off x="3714744" y="5643578"/>
            <a:ext cx="4714908" cy="7143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Витерти зайві фрагменти малюнка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642910" y="1928802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 smtClean="0">
                <a:latin typeface="Arial" pitchFamily="34" charset="0"/>
                <a:cs typeface="Arial" pitchFamily="34" charset="0"/>
              </a:rPr>
              <a:t>Завдання 3</a:t>
            </a:r>
            <a:r>
              <a:rPr lang="uk-UA" i="1" dirty="0" smtClean="0">
                <a:cs typeface="Arial" pitchFamily="34" charset="0"/>
              </a:rPr>
              <a:t>.</a:t>
            </a:r>
            <a:r>
              <a:rPr lang="uk-UA" b="1" i="1" dirty="0" smtClean="0"/>
              <a:t> </a:t>
            </a:r>
            <a:r>
              <a:rPr lang="uk-UA" i="1" dirty="0" smtClean="0"/>
              <a:t>Пронумеруй</a:t>
            </a:r>
            <a:r>
              <a:rPr lang="uk-UA" b="1" i="1" dirty="0" smtClean="0"/>
              <a:t> </a:t>
            </a:r>
            <a:r>
              <a:rPr lang="uk-UA" i="1" dirty="0" smtClean="0"/>
              <a:t>команди алгоритму збереження нового виконавця в бібліотеці.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 algn="just"/>
            <a:endParaRPr lang="uk-UA" i="1" dirty="0"/>
          </a:p>
        </p:txBody>
      </p:sp>
      <p:grpSp>
        <p:nvGrpSpPr>
          <p:cNvPr id="2" name="Групувати 24"/>
          <p:cNvGrpSpPr/>
          <p:nvPr/>
        </p:nvGrpSpPr>
        <p:grpSpPr>
          <a:xfrm>
            <a:off x="1571604" y="2714620"/>
            <a:ext cx="6072214" cy="646331"/>
            <a:chOff x="1571604" y="2714620"/>
            <a:chExt cx="6072214" cy="646331"/>
          </a:xfrm>
        </p:grpSpPr>
        <p:sp>
          <p:nvSpPr>
            <p:cNvPr id="17" name="Прямокутник 16"/>
            <p:cNvSpPr/>
            <p:nvPr/>
          </p:nvSpPr>
          <p:spPr>
            <a:xfrm>
              <a:off x="2357422" y="2714620"/>
              <a:ext cx="52863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kern="0" dirty="0" smtClean="0">
                  <a:latin typeface="Verdana"/>
                </a:rPr>
                <a:t>Відкрий   контекстне   меню   та   вибери   команду Експортувати цей об'єкт.</a:t>
              </a:r>
              <a:endParaRPr lang="uk-UA" kern="0" dirty="0">
                <a:latin typeface="Verdana"/>
              </a:endParaRPr>
            </a:p>
          </p:txBody>
        </p:sp>
        <p:sp>
          <p:nvSpPr>
            <p:cNvPr id="18" name="Прямокутник 17"/>
            <p:cNvSpPr/>
            <p:nvPr/>
          </p:nvSpPr>
          <p:spPr>
            <a:xfrm>
              <a:off x="1571604" y="2857496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" name="Групувати 25"/>
          <p:cNvGrpSpPr/>
          <p:nvPr/>
        </p:nvGrpSpPr>
        <p:grpSpPr>
          <a:xfrm>
            <a:off x="1571604" y="3571876"/>
            <a:ext cx="6072214" cy="369332"/>
            <a:chOff x="1571604" y="3571876"/>
            <a:chExt cx="6072214" cy="369332"/>
          </a:xfrm>
        </p:grpSpPr>
        <p:sp>
          <p:nvSpPr>
            <p:cNvPr id="19" name="Прямокутник 18"/>
            <p:cNvSpPr/>
            <p:nvPr/>
          </p:nvSpPr>
          <p:spPr>
            <a:xfrm>
              <a:off x="2357422" y="3571876"/>
              <a:ext cx="52863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kern="0" dirty="0" smtClean="0">
                  <a:latin typeface="Verdana"/>
                </a:rPr>
                <a:t>Вибери виконавця в списку під сценою.</a:t>
              </a:r>
              <a:endParaRPr lang="uk-UA" kern="0" dirty="0">
                <a:latin typeface="Verdana"/>
              </a:endParaRPr>
            </a:p>
          </p:txBody>
        </p:sp>
        <p:sp>
          <p:nvSpPr>
            <p:cNvPr id="22" name="Прямокутник 21"/>
            <p:cNvSpPr/>
            <p:nvPr/>
          </p:nvSpPr>
          <p:spPr>
            <a:xfrm>
              <a:off x="1571604" y="3571876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5" name="Групувати 26"/>
          <p:cNvGrpSpPr/>
          <p:nvPr/>
        </p:nvGrpSpPr>
        <p:grpSpPr>
          <a:xfrm>
            <a:off x="1571604" y="4143380"/>
            <a:ext cx="6072214" cy="369332"/>
            <a:chOff x="1571604" y="4143380"/>
            <a:chExt cx="6072214" cy="369332"/>
          </a:xfrm>
        </p:grpSpPr>
        <p:sp>
          <p:nvSpPr>
            <p:cNvPr id="20" name="Прямокутник 19"/>
            <p:cNvSpPr/>
            <p:nvPr/>
          </p:nvSpPr>
          <p:spPr>
            <a:xfrm>
              <a:off x="2357422" y="4143380"/>
              <a:ext cx="52863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kern="0" dirty="0" smtClean="0">
                  <a:latin typeface="Verdana"/>
                </a:rPr>
                <a:t>У поле Нове ім'я </a:t>
              </a:r>
              <a:r>
                <a:rPr lang="uk-UA" kern="0" dirty="0" err="1" smtClean="0">
                  <a:latin typeface="Verdana"/>
                </a:rPr>
                <a:t>файла</a:t>
              </a:r>
              <a:r>
                <a:rPr lang="uk-UA" kern="0" dirty="0" smtClean="0">
                  <a:latin typeface="Verdana"/>
                </a:rPr>
                <a:t> введи ім'я </a:t>
              </a:r>
              <a:r>
                <a:rPr lang="uk-UA" kern="0" dirty="0" err="1" smtClean="0">
                  <a:latin typeface="Verdana"/>
                </a:rPr>
                <a:t>файла</a:t>
              </a:r>
              <a:r>
                <a:rPr lang="uk-UA" kern="0" dirty="0" smtClean="0">
                  <a:latin typeface="Verdana"/>
                </a:rPr>
                <a:t>.</a:t>
              </a:r>
              <a:endParaRPr lang="uk-UA" kern="0" dirty="0">
                <a:latin typeface="Verdana"/>
              </a:endParaRPr>
            </a:p>
          </p:txBody>
        </p:sp>
        <p:sp>
          <p:nvSpPr>
            <p:cNvPr id="23" name="Прямокутник 22"/>
            <p:cNvSpPr/>
            <p:nvPr/>
          </p:nvSpPr>
          <p:spPr>
            <a:xfrm>
              <a:off x="1571604" y="4143380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7" name="Групувати 27"/>
          <p:cNvGrpSpPr/>
          <p:nvPr/>
        </p:nvGrpSpPr>
        <p:grpSpPr>
          <a:xfrm>
            <a:off x="1571604" y="4643446"/>
            <a:ext cx="6357982" cy="646331"/>
            <a:chOff x="1571604" y="4643446"/>
            <a:chExt cx="6357982" cy="646331"/>
          </a:xfrm>
        </p:grpSpPr>
        <p:sp>
          <p:nvSpPr>
            <p:cNvPr id="21" name="Прямокутник 20"/>
            <p:cNvSpPr/>
            <p:nvPr/>
          </p:nvSpPr>
          <p:spPr>
            <a:xfrm>
              <a:off x="2357422" y="4643446"/>
              <a:ext cx="55721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uk-UA" kern="0" dirty="0" smtClean="0">
                  <a:latin typeface="Verdana"/>
                </a:rPr>
                <a:t>Вибери папку, де буде збережено виконавця.</a:t>
              </a:r>
            </a:p>
          </p:txBody>
        </p:sp>
        <p:sp>
          <p:nvSpPr>
            <p:cNvPr id="24" name="Прямокутник 23"/>
            <p:cNvSpPr/>
            <p:nvPr/>
          </p:nvSpPr>
          <p:spPr>
            <a:xfrm>
              <a:off x="1571604" y="4786322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29058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pSp>
        <p:nvGrpSpPr>
          <p:cNvPr id="26" name="Групувати 27"/>
          <p:cNvGrpSpPr/>
          <p:nvPr/>
        </p:nvGrpSpPr>
        <p:grpSpPr>
          <a:xfrm>
            <a:off x="1571604" y="5500702"/>
            <a:ext cx="6357982" cy="369332"/>
            <a:chOff x="1571604" y="4786322"/>
            <a:chExt cx="6357982" cy="369332"/>
          </a:xfrm>
        </p:grpSpPr>
        <p:sp>
          <p:nvSpPr>
            <p:cNvPr id="27" name="Прямокутник 26"/>
            <p:cNvSpPr/>
            <p:nvPr/>
          </p:nvSpPr>
          <p:spPr>
            <a:xfrm>
              <a:off x="2357422" y="4786322"/>
              <a:ext cx="55721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kern="0" dirty="0" smtClean="0">
                  <a:latin typeface="Verdana"/>
                </a:rPr>
                <a:t>Вибери кнопку Гаразд.</a:t>
              </a:r>
              <a:endParaRPr lang="uk-UA" kern="0" dirty="0">
                <a:latin typeface="Verdana"/>
              </a:endParaRPr>
            </a:p>
          </p:txBody>
        </p:sp>
        <p:sp>
          <p:nvSpPr>
            <p:cNvPr id="28" name="Прямокутник 27"/>
            <p:cNvSpPr/>
            <p:nvPr/>
          </p:nvSpPr>
          <p:spPr>
            <a:xfrm>
              <a:off x="1571604" y="4786322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71604" y="357187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1</a:t>
            </a:r>
            <a:endParaRPr lang="uk-UA" sz="24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71604" y="285749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2</a:t>
            </a:r>
            <a:endParaRPr lang="uk-UA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71604" y="478632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3</a:t>
            </a:r>
            <a:endParaRPr lang="uk-UA" sz="24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1571604" y="414338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4</a:t>
            </a:r>
            <a:endParaRPr lang="uk-UA" sz="2400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571604" y="550070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5</a:t>
            </a:r>
            <a:endParaRPr lang="uk-UA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642910" y="192880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 smtClean="0">
                <a:latin typeface="Arial" pitchFamily="34" charset="0"/>
                <a:cs typeface="Arial" pitchFamily="34" charset="0"/>
              </a:rPr>
              <a:t>Завдання 4</a:t>
            </a:r>
            <a:r>
              <a:rPr lang="uk-UA" i="1" dirty="0" smtClean="0">
                <a:cs typeface="Arial" pitchFamily="34" charset="0"/>
              </a:rPr>
              <a:t>.</a:t>
            </a:r>
            <a:r>
              <a:rPr lang="uk-UA" b="1" i="1" dirty="0" smtClean="0"/>
              <a:t> </a:t>
            </a:r>
            <a:r>
              <a:rPr lang="uk-UA" i="1" dirty="0" smtClean="0"/>
              <a:t>З’єднай точки та намалюй всі можливі квадрати</a:t>
            </a:r>
            <a:endParaRPr lang="uk-UA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29058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pSp>
        <p:nvGrpSpPr>
          <p:cNvPr id="2" name="Групувати 17"/>
          <p:cNvGrpSpPr/>
          <p:nvPr/>
        </p:nvGrpSpPr>
        <p:grpSpPr>
          <a:xfrm>
            <a:off x="3000364" y="2428868"/>
            <a:ext cx="3429024" cy="3357586"/>
            <a:chOff x="2714612" y="2428868"/>
            <a:chExt cx="3429024" cy="3357586"/>
          </a:xfrm>
        </p:grpSpPr>
        <p:sp>
          <p:nvSpPr>
            <p:cNvPr id="7" name="Прямокутник 6"/>
            <p:cNvSpPr/>
            <p:nvPr/>
          </p:nvSpPr>
          <p:spPr>
            <a:xfrm>
              <a:off x="2714612" y="2428868"/>
              <a:ext cx="3429024" cy="3357586"/>
            </a:xfrm>
            <a:prstGeom prst="rect">
              <a:avLst/>
            </a:prstGeom>
            <a:solidFill>
              <a:srgbClr val="0070C0">
                <a:alpha val="8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143240" y="2786058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86248" y="5072074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429256" y="2786058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286248" y="3929066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286248" y="2786058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143240" y="5072074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429256" y="5072074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29256" y="3929066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143240" y="3929066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0" name="Пряма сполучна лінія 19"/>
          <p:cNvCxnSpPr/>
          <p:nvPr/>
        </p:nvCxnSpPr>
        <p:spPr>
          <a:xfrm>
            <a:off x="3571868" y="2928934"/>
            <a:ext cx="23040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/>
          <p:cNvCxnSpPr/>
          <p:nvPr/>
        </p:nvCxnSpPr>
        <p:spPr>
          <a:xfrm rot="5400000" flipH="1" flipV="1">
            <a:off x="4715678" y="4071140"/>
            <a:ext cx="22860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4"/>
          <p:cNvCxnSpPr/>
          <p:nvPr/>
        </p:nvCxnSpPr>
        <p:spPr>
          <a:xfrm>
            <a:off x="3571868" y="5214950"/>
            <a:ext cx="23040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/>
          <p:cNvCxnSpPr/>
          <p:nvPr/>
        </p:nvCxnSpPr>
        <p:spPr>
          <a:xfrm rot="5400000" flipH="1" flipV="1">
            <a:off x="2429662" y="4071140"/>
            <a:ext cx="22860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/>
          <p:cNvCxnSpPr/>
          <p:nvPr/>
        </p:nvCxnSpPr>
        <p:spPr>
          <a:xfrm>
            <a:off x="3571868" y="4071942"/>
            <a:ext cx="23040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/>
          <p:cNvCxnSpPr/>
          <p:nvPr/>
        </p:nvCxnSpPr>
        <p:spPr>
          <a:xfrm rot="5400000" flipH="1" flipV="1">
            <a:off x="3572670" y="4071140"/>
            <a:ext cx="22860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/>
          <p:cNvCxnSpPr/>
          <p:nvPr/>
        </p:nvCxnSpPr>
        <p:spPr>
          <a:xfrm rot="10800000">
            <a:off x="4714876" y="2928935"/>
            <a:ext cx="1143010" cy="114300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/>
          <p:cNvCxnSpPr/>
          <p:nvPr/>
        </p:nvCxnSpPr>
        <p:spPr>
          <a:xfrm rot="5400000" flipH="1" flipV="1">
            <a:off x="4714876" y="4071943"/>
            <a:ext cx="1143009" cy="114300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/>
          <p:cNvCxnSpPr/>
          <p:nvPr/>
        </p:nvCxnSpPr>
        <p:spPr>
          <a:xfrm rot="10800000">
            <a:off x="3571868" y="4071942"/>
            <a:ext cx="1143010" cy="114300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/>
          <p:cNvCxnSpPr/>
          <p:nvPr/>
        </p:nvCxnSpPr>
        <p:spPr>
          <a:xfrm rot="5400000" flipH="1" flipV="1">
            <a:off x="3571868" y="2928934"/>
            <a:ext cx="1143008" cy="114300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/>
          <p:cNvCxnSpPr/>
          <p:nvPr/>
        </p:nvCxnSpPr>
        <p:spPr>
          <a:xfrm rot="16200000" flipV="1">
            <a:off x="3581654" y="2938720"/>
            <a:ext cx="2284428" cy="22680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/>
          <p:cNvCxnSpPr/>
          <p:nvPr/>
        </p:nvCxnSpPr>
        <p:spPr>
          <a:xfrm flipV="1">
            <a:off x="3571868" y="2928938"/>
            <a:ext cx="2286016" cy="22860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увати 73"/>
          <p:cNvGrpSpPr/>
          <p:nvPr/>
        </p:nvGrpSpPr>
        <p:grpSpPr>
          <a:xfrm>
            <a:off x="1785918" y="5786454"/>
            <a:ext cx="6929486" cy="655084"/>
            <a:chOff x="1785918" y="5786454"/>
            <a:chExt cx="6929486" cy="655084"/>
          </a:xfrm>
        </p:grpSpPr>
        <p:sp>
          <p:nvSpPr>
            <p:cNvPr id="26" name="Прямокутник 25"/>
            <p:cNvSpPr/>
            <p:nvPr/>
          </p:nvSpPr>
          <p:spPr>
            <a:xfrm>
              <a:off x="1785918" y="6072206"/>
              <a:ext cx="69294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/>
              <a:r>
                <a:rPr lang="uk-UA" b="1" i="1" dirty="0" smtClean="0">
                  <a:latin typeface="Arial" pitchFamily="34" charset="0"/>
                  <a:cs typeface="Arial" pitchFamily="34" charset="0"/>
                </a:rPr>
                <a:t>Скільки квадратів утворилось на малюнку?</a:t>
              </a:r>
              <a:endParaRPr lang="uk-UA" i="1" dirty="0"/>
            </a:p>
          </p:txBody>
        </p:sp>
        <p:sp>
          <p:nvSpPr>
            <p:cNvPr id="73" name="Прямокутник 72"/>
            <p:cNvSpPr/>
            <p:nvPr/>
          </p:nvSpPr>
          <p:spPr>
            <a:xfrm>
              <a:off x="7715272" y="5786454"/>
              <a:ext cx="714380" cy="642942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715272" y="5857892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3867144" y="65103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</a:t>
            </a:r>
            <a:r>
              <a:rPr lang="uk-UA" dirty="0" smtClean="0"/>
              <a:t>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Групувати 19"/>
          <p:cNvGrpSpPr/>
          <p:nvPr/>
        </p:nvGrpSpPr>
        <p:grpSpPr>
          <a:xfrm>
            <a:off x="2071670" y="2000240"/>
            <a:ext cx="714380" cy="714380"/>
            <a:chOff x="2071670" y="3500438"/>
            <a:chExt cx="928694" cy="928694"/>
          </a:xfrm>
        </p:grpSpPr>
        <p:sp>
          <p:nvSpPr>
            <p:cNvPr id="164" name="Прямокутник 163"/>
            <p:cNvSpPr/>
            <p:nvPr/>
          </p:nvSpPr>
          <p:spPr>
            <a:xfrm rot="2824855">
              <a:off x="2071670" y="3500438"/>
              <a:ext cx="928694" cy="928694"/>
            </a:xfrm>
            <a:prstGeom prst="rect">
              <a:avLst/>
            </a:prstGeom>
            <a:solidFill>
              <a:srgbClr val="00B050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5" name="Прямокутник 164"/>
            <p:cNvSpPr/>
            <p:nvPr/>
          </p:nvSpPr>
          <p:spPr>
            <a:xfrm>
              <a:off x="2285984" y="3714752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59" name="Групувати 19"/>
          <p:cNvGrpSpPr/>
          <p:nvPr/>
        </p:nvGrpSpPr>
        <p:grpSpPr>
          <a:xfrm>
            <a:off x="5214942" y="3429000"/>
            <a:ext cx="714380" cy="714380"/>
            <a:chOff x="2071670" y="3500438"/>
            <a:chExt cx="928694" cy="928694"/>
          </a:xfrm>
        </p:grpSpPr>
        <p:sp>
          <p:nvSpPr>
            <p:cNvPr id="160" name="Прямокутник 159"/>
            <p:cNvSpPr/>
            <p:nvPr/>
          </p:nvSpPr>
          <p:spPr>
            <a:xfrm rot="2824855">
              <a:off x="2071670" y="3500438"/>
              <a:ext cx="928694" cy="928694"/>
            </a:xfrm>
            <a:prstGeom prst="rect">
              <a:avLst/>
            </a:prstGeom>
            <a:solidFill>
              <a:srgbClr val="00B050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2" name="Прямокутник 161"/>
            <p:cNvSpPr/>
            <p:nvPr/>
          </p:nvSpPr>
          <p:spPr>
            <a:xfrm>
              <a:off x="2285984" y="3714752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56" name="Групувати 106"/>
          <p:cNvGrpSpPr/>
          <p:nvPr/>
        </p:nvGrpSpPr>
        <p:grpSpPr>
          <a:xfrm>
            <a:off x="3428992" y="3357562"/>
            <a:ext cx="986737" cy="928694"/>
            <a:chOff x="3857620" y="3500439"/>
            <a:chExt cx="1366252" cy="1285884"/>
          </a:xfrm>
        </p:grpSpPr>
        <p:sp>
          <p:nvSpPr>
            <p:cNvPr id="157" name="Овал 156"/>
            <p:cNvSpPr/>
            <p:nvPr/>
          </p:nvSpPr>
          <p:spPr>
            <a:xfrm>
              <a:off x="3857620" y="3500439"/>
              <a:ext cx="1366252" cy="1285884"/>
            </a:xfrm>
            <a:prstGeom prst="ellipse">
              <a:avLst/>
            </a:prstGeom>
            <a:solidFill>
              <a:srgbClr val="7030A0"/>
            </a:solidFill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8" name="Прямокутник 157"/>
            <p:cNvSpPr/>
            <p:nvPr/>
          </p:nvSpPr>
          <p:spPr>
            <a:xfrm>
              <a:off x="4273793" y="3929066"/>
              <a:ext cx="531321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53" name="Групувати 82"/>
          <p:cNvGrpSpPr/>
          <p:nvPr/>
        </p:nvGrpSpPr>
        <p:grpSpPr>
          <a:xfrm>
            <a:off x="1928794" y="3357562"/>
            <a:ext cx="1000132" cy="928694"/>
            <a:chOff x="3923955" y="3541260"/>
            <a:chExt cx="1214446" cy="1214446"/>
          </a:xfrm>
        </p:grpSpPr>
        <p:sp>
          <p:nvSpPr>
            <p:cNvPr id="154" name="Прямокутник 153"/>
            <p:cNvSpPr/>
            <p:nvPr/>
          </p:nvSpPr>
          <p:spPr>
            <a:xfrm>
              <a:off x="3923955" y="3541260"/>
              <a:ext cx="1214446" cy="1214446"/>
            </a:xfrm>
            <a:prstGeom prst="rect">
              <a:avLst/>
            </a:prstGeom>
            <a:solidFill>
              <a:srgbClr val="FFC000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5" name="Прямокутник 154"/>
            <p:cNvSpPr/>
            <p:nvPr/>
          </p:nvSpPr>
          <p:spPr>
            <a:xfrm>
              <a:off x="4270941" y="3888245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50" name="Групувати 106"/>
          <p:cNvGrpSpPr/>
          <p:nvPr/>
        </p:nvGrpSpPr>
        <p:grpSpPr>
          <a:xfrm>
            <a:off x="2000232" y="642918"/>
            <a:ext cx="986737" cy="928694"/>
            <a:chOff x="3857620" y="3500439"/>
            <a:chExt cx="1366252" cy="1285884"/>
          </a:xfrm>
        </p:grpSpPr>
        <p:sp>
          <p:nvSpPr>
            <p:cNvPr id="151" name="Овал 150"/>
            <p:cNvSpPr/>
            <p:nvPr/>
          </p:nvSpPr>
          <p:spPr>
            <a:xfrm>
              <a:off x="3857620" y="3500439"/>
              <a:ext cx="1366252" cy="1285884"/>
            </a:xfrm>
            <a:prstGeom prst="ellipse">
              <a:avLst/>
            </a:prstGeom>
            <a:solidFill>
              <a:srgbClr val="7030A0"/>
            </a:solidFill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2" name="Прямокутник 151"/>
            <p:cNvSpPr/>
            <p:nvPr/>
          </p:nvSpPr>
          <p:spPr>
            <a:xfrm>
              <a:off x="4273793" y="3929066"/>
              <a:ext cx="531321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47" name="Групувати 106"/>
          <p:cNvGrpSpPr/>
          <p:nvPr/>
        </p:nvGrpSpPr>
        <p:grpSpPr>
          <a:xfrm>
            <a:off x="5000628" y="1928802"/>
            <a:ext cx="986737" cy="928694"/>
            <a:chOff x="3857620" y="3500439"/>
            <a:chExt cx="1366252" cy="1285884"/>
          </a:xfrm>
        </p:grpSpPr>
        <p:sp>
          <p:nvSpPr>
            <p:cNvPr id="148" name="Овал 147"/>
            <p:cNvSpPr/>
            <p:nvPr/>
          </p:nvSpPr>
          <p:spPr>
            <a:xfrm>
              <a:off x="3857620" y="3500439"/>
              <a:ext cx="1366252" cy="1285884"/>
            </a:xfrm>
            <a:prstGeom prst="ellipse">
              <a:avLst/>
            </a:prstGeom>
            <a:solidFill>
              <a:srgbClr val="7030A0"/>
            </a:solidFill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9" name="Прямокутник 148"/>
            <p:cNvSpPr/>
            <p:nvPr/>
          </p:nvSpPr>
          <p:spPr>
            <a:xfrm>
              <a:off x="4273793" y="3929066"/>
              <a:ext cx="531321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44" name="Групувати 106"/>
          <p:cNvGrpSpPr/>
          <p:nvPr/>
        </p:nvGrpSpPr>
        <p:grpSpPr>
          <a:xfrm>
            <a:off x="3428992" y="1928802"/>
            <a:ext cx="986737" cy="928694"/>
            <a:chOff x="3857620" y="3500439"/>
            <a:chExt cx="1366252" cy="1285884"/>
          </a:xfrm>
        </p:grpSpPr>
        <p:sp>
          <p:nvSpPr>
            <p:cNvPr id="145" name="Овал 144"/>
            <p:cNvSpPr/>
            <p:nvPr/>
          </p:nvSpPr>
          <p:spPr>
            <a:xfrm>
              <a:off x="3857620" y="3500439"/>
              <a:ext cx="1366252" cy="1285884"/>
            </a:xfrm>
            <a:prstGeom prst="ellipse">
              <a:avLst/>
            </a:prstGeom>
            <a:solidFill>
              <a:srgbClr val="7030A0"/>
            </a:solidFill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6" name="Прямокутник 145"/>
            <p:cNvSpPr/>
            <p:nvPr/>
          </p:nvSpPr>
          <p:spPr>
            <a:xfrm>
              <a:off x="4273793" y="3929066"/>
              <a:ext cx="531321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0034" y="142852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uk-UA" sz="1600" b="1" i="1" dirty="0" smtClean="0"/>
              <a:t>Упиши в однакові фігури однакові числа, щоб отримати істинні рівності.</a:t>
            </a:r>
            <a:endParaRPr lang="uk-UA" sz="1600" b="1" i="1" dirty="0"/>
          </a:p>
        </p:txBody>
      </p:sp>
      <p:grpSp>
        <p:nvGrpSpPr>
          <p:cNvPr id="2" name="Групувати 19"/>
          <p:cNvGrpSpPr/>
          <p:nvPr/>
        </p:nvGrpSpPr>
        <p:grpSpPr>
          <a:xfrm>
            <a:off x="6643702" y="714356"/>
            <a:ext cx="714380" cy="714380"/>
            <a:chOff x="2071670" y="3500438"/>
            <a:chExt cx="928694" cy="928694"/>
          </a:xfrm>
        </p:grpSpPr>
        <p:sp>
          <p:nvSpPr>
            <p:cNvPr id="18" name="Прямокутник 17"/>
            <p:cNvSpPr/>
            <p:nvPr/>
          </p:nvSpPr>
          <p:spPr>
            <a:xfrm rot="2824855">
              <a:off x="2071670" y="3500438"/>
              <a:ext cx="928694" cy="928694"/>
            </a:xfrm>
            <a:prstGeom prst="rect">
              <a:avLst/>
            </a:prstGeom>
            <a:solidFill>
              <a:srgbClr val="00B050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к 18"/>
            <p:cNvSpPr/>
            <p:nvPr/>
          </p:nvSpPr>
          <p:spPr>
            <a:xfrm>
              <a:off x="2285984" y="3714752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" name="Групувати 31"/>
          <p:cNvGrpSpPr/>
          <p:nvPr/>
        </p:nvGrpSpPr>
        <p:grpSpPr>
          <a:xfrm>
            <a:off x="5000628" y="571480"/>
            <a:ext cx="1000132" cy="928694"/>
            <a:chOff x="3923955" y="3541260"/>
            <a:chExt cx="1214446" cy="1214446"/>
          </a:xfrm>
        </p:grpSpPr>
        <p:sp>
          <p:nvSpPr>
            <p:cNvPr id="31" name="Прямокутник 30"/>
            <p:cNvSpPr/>
            <p:nvPr/>
          </p:nvSpPr>
          <p:spPr>
            <a:xfrm>
              <a:off x="3923955" y="3541260"/>
              <a:ext cx="1214446" cy="1214446"/>
            </a:xfrm>
            <a:prstGeom prst="rect">
              <a:avLst/>
            </a:prstGeom>
            <a:solidFill>
              <a:srgbClr val="FFC000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рямокутник 26"/>
            <p:cNvSpPr/>
            <p:nvPr/>
          </p:nvSpPr>
          <p:spPr>
            <a:xfrm>
              <a:off x="4270941" y="3888245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857488" y="71435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429124" y="71435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929322" y="71435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214546" y="1357298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5" name="Прямокутник 74"/>
          <p:cNvSpPr/>
          <p:nvPr/>
        </p:nvSpPr>
        <p:spPr>
          <a:xfrm>
            <a:off x="2214546" y="271462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6" name="Прямокутник 75"/>
          <p:cNvSpPr/>
          <p:nvPr/>
        </p:nvSpPr>
        <p:spPr>
          <a:xfrm>
            <a:off x="3571868" y="135729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7" name="Прямокутник 76"/>
          <p:cNvSpPr/>
          <p:nvPr/>
        </p:nvSpPr>
        <p:spPr>
          <a:xfrm>
            <a:off x="5214942" y="135729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8" name="Прямокутник 77"/>
          <p:cNvSpPr/>
          <p:nvPr/>
        </p:nvSpPr>
        <p:spPr>
          <a:xfrm>
            <a:off x="6715140" y="135729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9" name="Прямокутник 78"/>
          <p:cNvSpPr/>
          <p:nvPr/>
        </p:nvSpPr>
        <p:spPr>
          <a:xfrm>
            <a:off x="2857488" y="200024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grpSp>
        <p:nvGrpSpPr>
          <p:cNvPr id="9" name="Групувати 79"/>
          <p:cNvGrpSpPr/>
          <p:nvPr/>
        </p:nvGrpSpPr>
        <p:grpSpPr>
          <a:xfrm>
            <a:off x="6643702" y="5000636"/>
            <a:ext cx="714380" cy="714380"/>
            <a:chOff x="2071670" y="3500438"/>
            <a:chExt cx="928694" cy="928694"/>
          </a:xfrm>
        </p:grpSpPr>
        <p:sp>
          <p:nvSpPr>
            <p:cNvPr id="81" name="Прямокутник 80"/>
            <p:cNvSpPr/>
            <p:nvPr/>
          </p:nvSpPr>
          <p:spPr>
            <a:xfrm rot="2824855">
              <a:off x="2071670" y="3500438"/>
              <a:ext cx="928694" cy="928694"/>
            </a:xfrm>
            <a:prstGeom prst="rect">
              <a:avLst/>
            </a:prstGeom>
            <a:solidFill>
              <a:srgbClr val="00B050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2" name="Прямокутник 81"/>
            <p:cNvSpPr/>
            <p:nvPr/>
          </p:nvSpPr>
          <p:spPr>
            <a:xfrm>
              <a:off x="2285984" y="3714752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" name="Групувати 82"/>
          <p:cNvGrpSpPr/>
          <p:nvPr/>
        </p:nvGrpSpPr>
        <p:grpSpPr>
          <a:xfrm>
            <a:off x="6500826" y="3357562"/>
            <a:ext cx="1000132" cy="928694"/>
            <a:chOff x="3923955" y="3541260"/>
            <a:chExt cx="1214446" cy="1214446"/>
          </a:xfrm>
        </p:grpSpPr>
        <p:sp>
          <p:nvSpPr>
            <p:cNvPr id="84" name="Прямокутник 83"/>
            <p:cNvSpPr/>
            <p:nvPr/>
          </p:nvSpPr>
          <p:spPr>
            <a:xfrm>
              <a:off x="3923955" y="3541260"/>
              <a:ext cx="1214446" cy="1214446"/>
            </a:xfrm>
            <a:prstGeom prst="rect">
              <a:avLst/>
            </a:prstGeom>
            <a:solidFill>
              <a:srgbClr val="FFC000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5" name="Прямокутник 84"/>
            <p:cNvSpPr/>
            <p:nvPr/>
          </p:nvSpPr>
          <p:spPr>
            <a:xfrm>
              <a:off x="4270941" y="3888245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1" name="Групувати 85"/>
          <p:cNvGrpSpPr/>
          <p:nvPr/>
        </p:nvGrpSpPr>
        <p:grpSpPr>
          <a:xfrm>
            <a:off x="3428992" y="571480"/>
            <a:ext cx="1000132" cy="928694"/>
            <a:chOff x="3923955" y="3541260"/>
            <a:chExt cx="1214446" cy="1214446"/>
          </a:xfrm>
        </p:grpSpPr>
        <p:sp>
          <p:nvSpPr>
            <p:cNvPr id="87" name="Прямокутник 86"/>
            <p:cNvSpPr/>
            <p:nvPr/>
          </p:nvSpPr>
          <p:spPr>
            <a:xfrm>
              <a:off x="3923955" y="3541260"/>
              <a:ext cx="1214446" cy="1214446"/>
            </a:xfrm>
            <a:prstGeom prst="rect">
              <a:avLst/>
            </a:prstGeom>
            <a:solidFill>
              <a:srgbClr val="FFC000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8" name="Прямокутник 87"/>
            <p:cNvSpPr/>
            <p:nvPr/>
          </p:nvSpPr>
          <p:spPr>
            <a:xfrm>
              <a:off x="4270941" y="3888245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92" name="Прямокутник 91"/>
          <p:cNvSpPr/>
          <p:nvPr/>
        </p:nvSpPr>
        <p:spPr>
          <a:xfrm>
            <a:off x="3571868" y="278605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93" name="Прямокутник 92"/>
          <p:cNvSpPr/>
          <p:nvPr/>
        </p:nvSpPr>
        <p:spPr>
          <a:xfrm>
            <a:off x="5214942" y="271462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94" name="Прямокутник 93"/>
          <p:cNvSpPr/>
          <p:nvPr/>
        </p:nvSpPr>
        <p:spPr>
          <a:xfrm>
            <a:off x="6715140" y="271462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grpSp>
        <p:nvGrpSpPr>
          <p:cNvPr id="13" name="Групувати 94"/>
          <p:cNvGrpSpPr/>
          <p:nvPr/>
        </p:nvGrpSpPr>
        <p:grpSpPr>
          <a:xfrm>
            <a:off x="5143504" y="5000636"/>
            <a:ext cx="714380" cy="714380"/>
            <a:chOff x="2071670" y="3500438"/>
            <a:chExt cx="928694" cy="928694"/>
          </a:xfrm>
        </p:grpSpPr>
        <p:sp>
          <p:nvSpPr>
            <p:cNvPr id="96" name="Прямокутник 95"/>
            <p:cNvSpPr/>
            <p:nvPr/>
          </p:nvSpPr>
          <p:spPr>
            <a:xfrm rot="2824855">
              <a:off x="2071670" y="3500438"/>
              <a:ext cx="928694" cy="928694"/>
            </a:xfrm>
            <a:prstGeom prst="rect">
              <a:avLst/>
            </a:prstGeom>
            <a:solidFill>
              <a:srgbClr val="00B050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7" name="Прямокутник 96"/>
            <p:cNvSpPr/>
            <p:nvPr/>
          </p:nvSpPr>
          <p:spPr>
            <a:xfrm>
              <a:off x="2285984" y="3714752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4" name="Групувати 97"/>
          <p:cNvGrpSpPr/>
          <p:nvPr/>
        </p:nvGrpSpPr>
        <p:grpSpPr>
          <a:xfrm>
            <a:off x="3571868" y="5000636"/>
            <a:ext cx="714380" cy="714380"/>
            <a:chOff x="2071670" y="3500438"/>
            <a:chExt cx="928694" cy="928694"/>
          </a:xfrm>
        </p:grpSpPr>
        <p:sp>
          <p:nvSpPr>
            <p:cNvPr id="99" name="Прямокутник 98"/>
            <p:cNvSpPr/>
            <p:nvPr/>
          </p:nvSpPr>
          <p:spPr>
            <a:xfrm rot="2824855">
              <a:off x="2071670" y="3500438"/>
              <a:ext cx="928694" cy="928694"/>
            </a:xfrm>
            <a:prstGeom prst="rect">
              <a:avLst/>
            </a:prstGeom>
            <a:solidFill>
              <a:srgbClr val="00B050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0" name="Прямокутник 99"/>
            <p:cNvSpPr/>
            <p:nvPr/>
          </p:nvSpPr>
          <p:spPr>
            <a:xfrm>
              <a:off x="2285984" y="3714752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7" name="Групувати 106"/>
          <p:cNvGrpSpPr/>
          <p:nvPr/>
        </p:nvGrpSpPr>
        <p:grpSpPr>
          <a:xfrm>
            <a:off x="6500826" y="1928802"/>
            <a:ext cx="986737" cy="928694"/>
            <a:chOff x="3857620" y="3500439"/>
            <a:chExt cx="1366252" cy="1285884"/>
          </a:xfrm>
        </p:grpSpPr>
        <p:sp>
          <p:nvSpPr>
            <p:cNvPr id="108" name="Овал 107"/>
            <p:cNvSpPr/>
            <p:nvPr/>
          </p:nvSpPr>
          <p:spPr>
            <a:xfrm>
              <a:off x="3857620" y="3500439"/>
              <a:ext cx="1366252" cy="1285884"/>
            </a:xfrm>
            <a:prstGeom prst="ellipse">
              <a:avLst/>
            </a:prstGeom>
            <a:solidFill>
              <a:srgbClr val="7030A0"/>
            </a:solidFill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9" name="Прямокутник 108"/>
            <p:cNvSpPr/>
            <p:nvPr/>
          </p:nvSpPr>
          <p:spPr>
            <a:xfrm>
              <a:off x="4273793" y="3929066"/>
              <a:ext cx="531321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3" name="Прямокутник 112"/>
          <p:cNvSpPr/>
          <p:nvPr/>
        </p:nvSpPr>
        <p:spPr>
          <a:xfrm>
            <a:off x="2214546" y="421481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14" name="Прямокутник 113"/>
          <p:cNvSpPr/>
          <p:nvPr/>
        </p:nvSpPr>
        <p:spPr>
          <a:xfrm>
            <a:off x="3571868" y="4286256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grpSp>
        <p:nvGrpSpPr>
          <p:cNvPr id="22" name="Групувати 114"/>
          <p:cNvGrpSpPr/>
          <p:nvPr/>
        </p:nvGrpSpPr>
        <p:grpSpPr>
          <a:xfrm>
            <a:off x="2143108" y="5000636"/>
            <a:ext cx="714380" cy="714380"/>
            <a:chOff x="2071670" y="3500438"/>
            <a:chExt cx="928694" cy="928694"/>
          </a:xfrm>
        </p:grpSpPr>
        <p:sp>
          <p:nvSpPr>
            <p:cNvPr id="116" name="Прямокутник 115"/>
            <p:cNvSpPr/>
            <p:nvPr/>
          </p:nvSpPr>
          <p:spPr>
            <a:xfrm rot="2824855">
              <a:off x="2071670" y="3500438"/>
              <a:ext cx="928694" cy="928694"/>
            </a:xfrm>
            <a:prstGeom prst="rect">
              <a:avLst/>
            </a:prstGeom>
            <a:solidFill>
              <a:srgbClr val="00B050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7" name="Прямокутник 116"/>
            <p:cNvSpPr/>
            <p:nvPr/>
          </p:nvSpPr>
          <p:spPr>
            <a:xfrm>
              <a:off x="2285984" y="3714752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8" name="Прямокутник 117"/>
          <p:cNvSpPr/>
          <p:nvPr/>
        </p:nvSpPr>
        <p:spPr>
          <a:xfrm>
            <a:off x="5214942" y="414338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19" name="Прямокутник 118"/>
          <p:cNvSpPr/>
          <p:nvPr/>
        </p:nvSpPr>
        <p:spPr>
          <a:xfrm>
            <a:off x="6715140" y="414338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0" name="Прямокутник 119"/>
          <p:cNvSpPr/>
          <p:nvPr/>
        </p:nvSpPr>
        <p:spPr>
          <a:xfrm>
            <a:off x="4429124" y="207167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1" name="Прямокутник 120"/>
          <p:cNvSpPr/>
          <p:nvPr/>
        </p:nvSpPr>
        <p:spPr>
          <a:xfrm>
            <a:off x="5929322" y="207167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2" name="Прямокутник 121"/>
          <p:cNvSpPr/>
          <p:nvPr/>
        </p:nvSpPr>
        <p:spPr>
          <a:xfrm>
            <a:off x="4429124" y="350043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3" name="Прямокутник 122"/>
          <p:cNvSpPr/>
          <p:nvPr/>
        </p:nvSpPr>
        <p:spPr>
          <a:xfrm>
            <a:off x="2928926" y="350043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4" name="Прямокутник 123"/>
          <p:cNvSpPr/>
          <p:nvPr/>
        </p:nvSpPr>
        <p:spPr>
          <a:xfrm>
            <a:off x="5929322" y="342900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5" name="Прямокутник 124"/>
          <p:cNvSpPr/>
          <p:nvPr/>
        </p:nvSpPr>
        <p:spPr>
          <a:xfrm>
            <a:off x="2928926" y="5000636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6" name="Прямокутник 125"/>
          <p:cNvSpPr/>
          <p:nvPr/>
        </p:nvSpPr>
        <p:spPr>
          <a:xfrm>
            <a:off x="4429124" y="5000636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7" name="Прямокутник 126"/>
          <p:cNvSpPr/>
          <p:nvPr/>
        </p:nvSpPr>
        <p:spPr>
          <a:xfrm>
            <a:off x="5929322" y="5000636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2143108" y="571501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3643306" y="571501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143504" y="571501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6715140" y="571501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7500958" y="2000240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7500958" y="3429000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7500958" y="4929198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7500958" y="71435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7858148" y="714356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16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858148" y="2000240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14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858148" y="3357562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16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858148" y="4857760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20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429388" y="6088559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17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929190" y="6088559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17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357554" y="6088559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15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857356" y="6088559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17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357290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166" name="L-подібна фігура 165"/>
          <p:cNvSpPr/>
          <p:nvPr/>
        </p:nvSpPr>
        <p:spPr>
          <a:xfrm rot="18393676">
            <a:off x="2300777" y="891983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7" name="TextBox 166"/>
          <p:cNvSpPr txBox="1"/>
          <p:nvPr/>
        </p:nvSpPr>
        <p:spPr>
          <a:xfrm>
            <a:off x="2143108" y="714356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3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76" name="L-подібна фігура 175"/>
          <p:cNvSpPr/>
          <p:nvPr/>
        </p:nvSpPr>
        <p:spPr>
          <a:xfrm rot="18393676">
            <a:off x="3729538" y="891982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7" name="TextBox 176"/>
          <p:cNvSpPr txBox="1"/>
          <p:nvPr/>
        </p:nvSpPr>
        <p:spPr>
          <a:xfrm>
            <a:off x="3643306" y="64291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4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78" name="L-подібна фігура 177"/>
          <p:cNvSpPr/>
          <p:nvPr/>
        </p:nvSpPr>
        <p:spPr>
          <a:xfrm rot="18393676">
            <a:off x="5372611" y="891982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9" name="TextBox 178"/>
          <p:cNvSpPr txBox="1"/>
          <p:nvPr/>
        </p:nvSpPr>
        <p:spPr>
          <a:xfrm>
            <a:off x="5214942" y="64291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4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80" name="L-подібна фігура 179"/>
          <p:cNvSpPr/>
          <p:nvPr/>
        </p:nvSpPr>
        <p:spPr>
          <a:xfrm rot="18393676">
            <a:off x="6801371" y="891981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1" name="TextBox 180"/>
          <p:cNvSpPr txBox="1"/>
          <p:nvPr/>
        </p:nvSpPr>
        <p:spPr>
          <a:xfrm>
            <a:off x="6715140" y="64291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5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82" name="L-подібна фігура 181"/>
          <p:cNvSpPr/>
          <p:nvPr/>
        </p:nvSpPr>
        <p:spPr>
          <a:xfrm rot="18393676">
            <a:off x="6801372" y="2249303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3" name="TextBox 182"/>
          <p:cNvSpPr txBox="1"/>
          <p:nvPr/>
        </p:nvSpPr>
        <p:spPr>
          <a:xfrm>
            <a:off x="6715140" y="200024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3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84" name="L-подібна фігура 183"/>
          <p:cNvSpPr/>
          <p:nvPr/>
        </p:nvSpPr>
        <p:spPr>
          <a:xfrm rot="18393676">
            <a:off x="5301173" y="2249303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5" name="TextBox 184"/>
          <p:cNvSpPr txBox="1"/>
          <p:nvPr/>
        </p:nvSpPr>
        <p:spPr>
          <a:xfrm>
            <a:off x="5214942" y="200024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3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86" name="L-подібна фігура 185"/>
          <p:cNvSpPr/>
          <p:nvPr/>
        </p:nvSpPr>
        <p:spPr>
          <a:xfrm rot="18393676">
            <a:off x="3800976" y="2249304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7" name="TextBox 186"/>
          <p:cNvSpPr txBox="1"/>
          <p:nvPr/>
        </p:nvSpPr>
        <p:spPr>
          <a:xfrm>
            <a:off x="3643306" y="200024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3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88" name="L-подібна фігура 187"/>
          <p:cNvSpPr/>
          <p:nvPr/>
        </p:nvSpPr>
        <p:spPr>
          <a:xfrm rot="18393676">
            <a:off x="2372216" y="2177865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9" name="TextBox 188"/>
          <p:cNvSpPr txBox="1"/>
          <p:nvPr/>
        </p:nvSpPr>
        <p:spPr>
          <a:xfrm>
            <a:off x="2214546" y="200024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5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90" name="L-подібна фігура 189"/>
          <p:cNvSpPr/>
          <p:nvPr/>
        </p:nvSpPr>
        <p:spPr>
          <a:xfrm rot="18393676">
            <a:off x="2372214" y="3678065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1" name="TextBox 190"/>
          <p:cNvSpPr txBox="1"/>
          <p:nvPr/>
        </p:nvSpPr>
        <p:spPr>
          <a:xfrm>
            <a:off x="2214546" y="350043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4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92" name="L-подібна фігура 191"/>
          <p:cNvSpPr/>
          <p:nvPr/>
        </p:nvSpPr>
        <p:spPr>
          <a:xfrm rot="18393676">
            <a:off x="3800975" y="3678064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3" name="TextBox 192"/>
          <p:cNvSpPr txBox="1"/>
          <p:nvPr/>
        </p:nvSpPr>
        <p:spPr>
          <a:xfrm>
            <a:off x="3643306" y="350043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3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94" name="L-подібна фігура 193"/>
          <p:cNvSpPr/>
          <p:nvPr/>
        </p:nvSpPr>
        <p:spPr>
          <a:xfrm rot="18393676">
            <a:off x="5372611" y="3606626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5" name="TextBox 194"/>
          <p:cNvSpPr txBox="1"/>
          <p:nvPr/>
        </p:nvSpPr>
        <p:spPr>
          <a:xfrm>
            <a:off x="5214942" y="342900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5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96" name="L-подібна фігура 195"/>
          <p:cNvSpPr/>
          <p:nvPr/>
        </p:nvSpPr>
        <p:spPr>
          <a:xfrm rot="18393676">
            <a:off x="6872811" y="3606626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7" name="TextBox 196"/>
          <p:cNvSpPr txBox="1"/>
          <p:nvPr/>
        </p:nvSpPr>
        <p:spPr>
          <a:xfrm>
            <a:off x="6715140" y="342900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4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98" name="L-подібна фігура 197"/>
          <p:cNvSpPr/>
          <p:nvPr/>
        </p:nvSpPr>
        <p:spPr>
          <a:xfrm rot="18393676">
            <a:off x="2372216" y="5178262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9" name="TextBox 198"/>
          <p:cNvSpPr txBox="1"/>
          <p:nvPr/>
        </p:nvSpPr>
        <p:spPr>
          <a:xfrm>
            <a:off x="2214546" y="5000636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5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200" name="L-подібна фігура 199"/>
          <p:cNvSpPr/>
          <p:nvPr/>
        </p:nvSpPr>
        <p:spPr>
          <a:xfrm rot="18393676">
            <a:off x="3729537" y="5178262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1" name="TextBox 200"/>
          <p:cNvSpPr txBox="1"/>
          <p:nvPr/>
        </p:nvSpPr>
        <p:spPr>
          <a:xfrm>
            <a:off x="3643306" y="5000636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5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202" name="L-подібна фігура 201"/>
          <p:cNvSpPr/>
          <p:nvPr/>
        </p:nvSpPr>
        <p:spPr>
          <a:xfrm rot="18393676">
            <a:off x="5301172" y="5106824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3" name="TextBox 202"/>
          <p:cNvSpPr txBox="1"/>
          <p:nvPr/>
        </p:nvSpPr>
        <p:spPr>
          <a:xfrm>
            <a:off x="5214942" y="492919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5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204" name="L-подібна фігура 203"/>
          <p:cNvSpPr/>
          <p:nvPr/>
        </p:nvSpPr>
        <p:spPr>
          <a:xfrm rot="18393676">
            <a:off x="6872810" y="5106822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" name="TextBox 204"/>
          <p:cNvSpPr txBox="1"/>
          <p:nvPr/>
        </p:nvSpPr>
        <p:spPr>
          <a:xfrm>
            <a:off x="6715140" y="492919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5</a:t>
            </a:r>
            <a:endParaRPr lang="uk-UA" sz="4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6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/>
      <p:bldP spid="176" grpId="0" animBg="1"/>
      <p:bldP spid="178" grpId="0" animBg="1"/>
      <p:bldP spid="180" grpId="0" animBg="1"/>
      <p:bldP spid="182" grpId="0" animBg="1"/>
      <p:bldP spid="184" grpId="0" animBg="1"/>
      <p:bldP spid="186" grpId="0" animBg="1"/>
      <p:bldP spid="188" grpId="0" animBg="1"/>
      <p:bldP spid="190" grpId="0" animBg="1"/>
      <p:bldP spid="192" grpId="0" animBg="1"/>
      <p:bldP spid="194" grpId="0" animBg="1"/>
      <p:bldP spid="196" grpId="0" animBg="1"/>
      <p:bldP spid="198" grpId="0" animBg="1"/>
      <p:bldP spid="200" grpId="0" animBg="1"/>
      <p:bldP spid="202" grpId="0" animBg="1"/>
      <p:bldP spid="2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Autofit/>
          </a:bodyPr>
          <a:lstStyle/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42852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4348" y="2357430"/>
            <a:ext cx="800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</a:rPr>
              <a:t>- Чи задоволені ви своєю роботою?</a:t>
            </a:r>
          </a:p>
          <a:p>
            <a:pPr lvl="0">
              <a:buFontTx/>
              <a:buChar char="-"/>
            </a:pPr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</a:rPr>
              <a:t>З яким настроєм ви працювали на уроці? </a:t>
            </a:r>
          </a:p>
          <a:p>
            <a:pPr lvl="0"/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</a:rPr>
              <a:t>- Що вам запам’яталось на уроці?</a:t>
            </a:r>
          </a:p>
          <a:p>
            <a:pPr lvl="0"/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</a:rPr>
              <a:t>- Чи було вам комфортно на уроці?</a:t>
            </a:r>
          </a:p>
          <a:p>
            <a:pPr lvl="0"/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</a:rPr>
              <a:t>- Де вам стануть у пригоді здобуті знання</a:t>
            </a:r>
            <a:r>
              <a:rPr lang="uk-UA" dirty="0" smtClean="0"/>
              <a:t>?</a:t>
            </a:r>
          </a:p>
          <a:p>
            <a:endParaRPr lang="uk-UA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530" name="Picture 2" descr="http://softprime.net/uploads/posts/2014-12/1418732361_paint_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285992"/>
            <a:ext cx="2190750" cy="2190750"/>
          </a:xfrm>
          <a:prstGeom prst="rect">
            <a:avLst/>
          </a:prstGeom>
          <a:noFill/>
        </p:spPr>
      </p:pic>
      <p:pic>
        <p:nvPicPr>
          <p:cNvPr id="22534" name="Picture 6" descr="http://collages.shapecollage.com/shape-collage-dn80trhn.jpg"/>
          <p:cNvPicPr>
            <a:picLocks noChangeAspect="1" noChangeArrowheads="1"/>
          </p:cNvPicPr>
          <p:nvPr/>
        </p:nvPicPr>
        <p:blipFill>
          <a:blip r:embed="rId4"/>
          <a:srcRect r="7547" b="9744"/>
          <a:stretch>
            <a:fillRect/>
          </a:stretch>
        </p:blipFill>
        <p:spPr bwMode="auto">
          <a:xfrm>
            <a:off x="2857488" y="3714752"/>
            <a:ext cx="3500462" cy="25003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00496" y="71435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Запитання і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6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86116" y="4143380"/>
            <a:ext cx="501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4. </a:t>
            </a:r>
            <a:r>
              <a:rPr lang="ru-RU" dirty="0" smtClean="0"/>
              <a:t>Для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</a:t>
            </a:r>
            <a:r>
              <a:rPr lang="ru-RU" dirty="0" err="1" smtClean="0"/>
              <a:t>палітра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?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286116" y="2214554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1. </a:t>
            </a:r>
            <a:r>
              <a:rPr lang="ru-RU" dirty="0" smtClean="0"/>
              <a:t>Яке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редакторів</a:t>
            </a:r>
            <a:r>
              <a:rPr lang="ru-RU" dirty="0" smtClean="0"/>
              <a:t>?</a:t>
            </a:r>
            <a:endParaRPr lang="uk-UA" dirty="0" smtClean="0"/>
          </a:p>
        </p:txBody>
      </p:sp>
      <p:sp>
        <p:nvSpPr>
          <p:cNvPr id="14" name="Прямокутник 13"/>
          <p:cNvSpPr/>
          <p:nvPr/>
        </p:nvSpPr>
        <p:spPr>
          <a:xfrm>
            <a:off x="3286116" y="2714620"/>
            <a:ext cx="4003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2.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</a:p>
          <a:p>
            <a:pPr marL="342900" indent="-342900"/>
            <a:r>
              <a:rPr lang="ru-RU" dirty="0" err="1" smtClean="0"/>
              <a:t>графічного</a:t>
            </a:r>
            <a:r>
              <a:rPr lang="ru-RU" dirty="0" smtClean="0"/>
              <a:t> редактора </a:t>
            </a:r>
            <a:r>
              <a:rPr lang="ru-RU" b="1" dirty="0" err="1" smtClean="0"/>
              <a:t>Scratch</a:t>
            </a:r>
            <a:r>
              <a:rPr lang="ru-RU" b="1" dirty="0" smtClean="0"/>
              <a:t>.</a:t>
            </a:r>
            <a:endParaRPr lang="uk-UA" dirty="0" smtClean="0"/>
          </a:p>
        </p:txBody>
      </p:sp>
      <p:sp>
        <p:nvSpPr>
          <p:cNvPr id="15" name="Прямокутник 14"/>
          <p:cNvSpPr/>
          <p:nvPr/>
        </p:nvSpPr>
        <p:spPr>
          <a:xfrm>
            <a:off x="3286116" y="3429000"/>
            <a:ext cx="4844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3.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знаєш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</a:t>
            </a:r>
          </a:p>
          <a:p>
            <a:pPr marL="342900" indent="-342900"/>
            <a:r>
              <a:rPr lang="ru-RU" dirty="0" smtClean="0"/>
              <a:t>редактора </a:t>
            </a:r>
            <a:r>
              <a:rPr lang="ru-RU" b="1" dirty="0" err="1" smtClean="0"/>
              <a:t>Scratch</a:t>
            </a:r>
            <a:r>
              <a:rPr lang="ru-RU" b="1" dirty="0" smtClean="0"/>
              <a:t>?</a:t>
            </a:r>
            <a:endParaRPr lang="uk-UA" dirty="0" smtClean="0"/>
          </a:p>
        </p:txBody>
      </p:sp>
      <p:pic>
        <p:nvPicPr>
          <p:cNvPr id="1026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238492" cy="3238492"/>
          </a:xfrm>
          <a:prstGeom prst="rect">
            <a:avLst/>
          </a:prstGeom>
          <a:noFill/>
        </p:spPr>
      </p:pic>
      <p:sp>
        <p:nvSpPr>
          <p:cNvPr id="10" name="Прямокутник 9"/>
          <p:cNvSpPr/>
          <p:nvPr/>
        </p:nvSpPr>
        <p:spPr>
          <a:xfrm>
            <a:off x="3286116" y="4714884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 </a:t>
            </a:r>
            <a:r>
              <a:rPr lang="ru-RU" dirty="0" smtClean="0"/>
              <a:t>Опиши алгоритм </a:t>
            </a:r>
            <a:r>
              <a:rPr lang="ru-RU" dirty="0" err="1" smtClean="0"/>
              <a:t>збереження</a:t>
            </a:r>
            <a:r>
              <a:rPr lang="ru-RU" dirty="0" smtClean="0"/>
              <a:t> нового </a:t>
            </a:r>
            <a:r>
              <a:rPr lang="ru-RU" dirty="0" err="1" smtClean="0"/>
              <a:t>виконавця</a:t>
            </a:r>
            <a:r>
              <a:rPr lang="ru-RU" dirty="0" smtClean="0"/>
              <a:t> в </a:t>
            </a:r>
            <a:r>
              <a:rPr lang="ru-RU" dirty="0" err="1" smtClean="0"/>
              <a:t>бібліотеці</a:t>
            </a:r>
            <a:endParaRPr lang="ru-RU" dirty="0" smtClean="0"/>
          </a:p>
          <a:p>
            <a:r>
              <a:rPr lang="ru-RU" dirty="0" err="1" smtClean="0"/>
              <a:t>виконавців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71435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Підсумок уроку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</a:t>
            </a:r>
            <a:r>
              <a:rPr lang="uk-UA" dirty="0" smtClean="0"/>
              <a:t>сайту:</a:t>
            </a:r>
            <a:r>
              <a:rPr lang="en-US" dirty="0" smtClean="0">
                <a:hlinkClick r:id="rId5"/>
              </a:rPr>
              <a:t>http://terehovskiy.at.ua/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кутник 19"/>
          <p:cNvSpPr/>
          <p:nvPr/>
        </p:nvSpPr>
        <p:spPr>
          <a:xfrm>
            <a:off x="642910" y="2000240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проектах </a:t>
            </a:r>
            <a:r>
              <a:rPr lang="ru-RU" sz="2000" b="1" dirty="0" err="1" smtClean="0"/>
              <a:t>Scratch</a:t>
            </a:r>
            <a:r>
              <a:rPr lang="ru-RU" sz="2000" b="1" dirty="0" smtClean="0"/>
              <a:t> </a:t>
            </a:r>
            <a:r>
              <a:rPr lang="ru-RU" sz="2000" dirty="0" smtClean="0"/>
              <a:t>ми </a:t>
            </a:r>
            <a:r>
              <a:rPr lang="ru-RU" sz="2000" dirty="0" err="1" smtClean="0"/>
              <a:t>використовували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виконавців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Їх</a:t>
            </a:r>
            <a:r>
              <a:rPr lang="ru-RU" sz="2000" dirty="0" smtClean="0"/>
              <a:t> ми брали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бібліотеки</a:t>
            </a:r>
            <a:r>
              <a:rPr lang="ru-RU" sz="2000" dirty="0" smtClean="0"/>
              <a:t>.</a:t>
            </a:r>
          </a:p>
        </p:txBody>
      </p:sp>
      <p:grpSp>
        <p:nvGrpSpPr>
          <p:cNvPr id="23" name="Групувати 22"/>
          <p:cNvGrpSpPr/>
          <p:nvPr/>
        </p:nvGrpSpPr>
        <p:grpSpPr>
          <a:xfrm>
            <a:off x="642910" y="3071810"/>
            <a:ext cx="2571767" cy="2428892"/>
            <a:chOff x="642911" y="3071810"/>
            <a:chExt cx="2286016" cy="2000263"/>
          </a:xfrm>
        </p:grpSpPr>
        <p:sp>
          <p:nvSpPr>
            <p:cNvPr id="21" name="Прямокутник 20"/>
            <p:cNvSpPr/>
            <p:nvPr/>
          </p:nvSpPr>
          <p:spPr>
            <a:xfrm>
              <a:off x="928662" y="3071810"/>
              <a:ext cx="18726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People (</a:t>
              </a:r>
              <a:r>
                <a:rPr lang="uk-UA" b="1" dirty="0" smtClean="0"/>
                <a:t>Люди) </a:t>
              </a:r>
            </a:p>
            <a:p>
              <a:endParaRPr lang="uk-UA" dirty="0"/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1" y="3622404"/>
              <a:ext cx="2286016" cy="1449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3500430" y="2928934"/>
            <a:ext cx="1928826" cy="2000264"/>
            <a:chOff x="3500430" y="3071810"/>
            <a:chExt cx="1800225" cy="1571630"/>
          </a:xfrm>
        </p:grpSpPr>
        <p:sp>
          <p:nvSpPr>
            <p:cNvPr id="24" name="Прямокутник 23"/>
            <p:cNvSpPr/>
            <p:nvPr/>
          </p:nvSpPr>
          <p:spPr>
            <a:xfrm>
              <a:off x="3571868" y="3071810"/>
              <a:ext cx="16882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Things (</a:t>
              </a:r>
              <a:r>
                <a:rPr lang="uk-UA" b="1" dirty="0" smtClean="0"/>
                <a:t>Речі) </a:t>
              </a:r>
              <a:endParaRPr lang="uk-UA" dirty="0"/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0430" y="3786190"/>
              <a:ext cx="18002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Групувати 27"/>
          <p:cNvGrpSpPr/>
          <p:nvPr/>
        </p:nvGrpSpPr>
        <p:grpSpPr>
          <a:xfrm>
            <a:off x="5643570" y="3071810"/>
            <a:ext cx="2571768" cy="2214578"/>
            <a:chOff x="5643570" y="3071810"/>
            <a:chExt cx="2214578" cy="1738318"/>
          </a:xfrm>
        </p:grpSpPr>
        <p:sp>
          <p:nvSpPr>
            <p:cNvPr id="19" name="Прямокутник 18"/>
            <p:cNvSpPr/>
            <p:nvPr/>
          </p:nvSpPr>
          <p:spPr>
            <a:xfrm>
              <a:off x="5643570" y="3071810"/>
              <a:ext cx="22145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Letters (</a:t>
              </a:r>
              <a:r>
                <a:rPr lang="uk-UA" b="1" dirty="0" smtClean="0"/>
                <a:t>Літери</a:t>
              </a:r>
              <a:endParaRPr lang="uk-UA" dirty="0"/>
            </a:p>
          </p:txBody>
        </p:sp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5008" y="3857628"/>
              <a:ext cx="191452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Прямокутник 13"/>
          <p:cNvSpPr/>
          <p:nvPr/>
        </p:nvSpPr>
        <p:spPr>
          <a:xfrm>
            <a:off x="4214810" y="857232"/>
            <a:ext cx="3283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Графічний </a:t>
            </a:r>
          </a:p>
          <a:p>
            <a:pPr algn="ctr"/>
            <a:r>
              <a:rPr lang="uk-UA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редактор  </a:t>
            </a:r>
            <a:r>
              <a:rPr lang="en-US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Scratch</a:t>
            </a:r>
            <a:endParaRPr lang="uk-UA" sz="2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71677"/>
            <a:ext cx="3143272" cy="4071023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4" y="2643182"/>
            <a:ext cx="3000396" cy="857256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Проаналізувати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Ст. 52-56, 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71435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Домашнє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кутник 13"/>
          <p:cNvSpPr/>
          <p:nvPr/>
        </p:nvSpPr>
        <p:spPr>
          <a:xfrm>
            <a:off x="1000100" y="2143116"/>
            <a:ext cx="6786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>
                <a:cs typeface="Arial" pitchFamily="34" charset="0"/>
              </a:rPr>
              <a:t>Тепер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навчимося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малювати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своїх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виконавців</a:t>
            </a:r>
            <a:r>
              <a:rPr lang="ru-RU" dirty="0" smtClean="0">
                <a:cs typeface="Arial" pitchFamily="34" charset="0"/>
              </a:rPr>
              <a:t>. Для </a:t>
            </a:r>
            <a:r>
              <a:rPr lang="ru-RU" dirty="0" err="1" smtClean="0">
                <a:cs typeface="Arial" pitchFamily="34" charset="0"/>
              </a:rPr>
              <a:t>цього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можна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використати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будь-який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графічний</a:t>
            </a:r>
            <a:r>
              <a:rPr lang="ru-RU" dirty="0" smtClean="0">
                <a:cs typeface="Arial" pitchFamily="34" charset="0"/>
              </a:rPr>
              <a:t> редактор. </a:t>
            </a:r>
            <a:r>
              <a:rPr lang="ru-RU" dirty="0" err="1" smtClean="0">
                <a:cs typeface="Arial" pitchFamily="34" charset="0"/>
              </a:rPr>
              <a:t>Наприклад</a:t>
            </a:r>
            <a:r>
              <a:rPr lang="ru-RU" dirty="0" smtClean="0">
                <a:cs typeface="Arial" pitchFamily="34" charset="0"/>
              </a:rPr>
              <a:t>, у другому </a:t>
            </a:r>
            <a:r>
              <a:rPr lang="ru-RU" dirty="0" err="1" smtClean="0">
                <a:cs typeface="Arial" pitchFamily="34" charset="0"/>
              </a:rPr>
              <a:t>класі</a:t>
            </a:r>
            <a:r>
              <a:rPr lang="ru-RU" dirty="0" smtClean="0">
                <a:cs typeface="Arial" pitchFamily="34" charset="0"/>
              </a:rPr>
              <a:t> на уроках </a:t>
            </a:r>
            <a:r>
              <a:rPr lang="ru-RU" dirty="0" err="1" smtClean="0">
                <a:cs typeface="Arial" pitchFamily="34" charset="0"/>
              </a:rPr>
              <a:t>інформатики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ти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вчився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працювати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з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графічним</a:t>
            </a:r>
            <a:r>
              <a:rPr lang="ru-RU" dirty="0" smtClean="0">
                <a:cs typeface="Arial" pitchFamily="34" charset="0"/>
              </a:rPr>
              <a:t> редактором </a:t>
            </a:r>
            <a:r>
              <a:rPr lang="ru-RU" b="1" dirty="0" err="1" smtClean="0">
                <a:cs typeface="Arial" pitchFamily="34" charset="0"/>
              </a:rPr>
              <a:t>Tux</a:t>
            </a:r>
            <a:r>
              <a:rPr lang="en-US" b="1" dirty="0" smtClean="0">
                <a:cs typeface="Arial" pitchFamily="34" charset="0"/>
              </a:rPr>
              <a:t>Paint.</a:t>
            </a:r>
            <a:endParaRPr lang="uk-UA" dirty="0">
              <a:cs typeface="Arial" pitchFamily="34" charset="0"/>
            </a:endParaRPr>
          </a:p>
        </p:txBody>
      </p:sp>
      <p:pic>
        <p:nvPicPr>
          <p:cNvPr id="27650" name="Picture 2" descr="http://www5.0zz0.com/2010/06/08/19/1753995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3071788" cy="2386201"/>
          </a:xfrm>
          <a:prstGeom prst="rect">
            <a:avLst/>
          </a:prstGeom>
          <a:noFill/>
        </p:spPr>
      </p:pic>
      <p:pic>
        <p:nvPicPr>
          <p:cNvPr id="27652" name="Picture 4" descr="http://linuxforchildren.com/media/tuxpaint_st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71876"/>
            <a:ext cx="3102158" cy="2408961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4286248" y="857232"/>
            <a:ext cx="3283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Графічний </a:t>
            </a:r>
          </a:p>
          <a:p>
            <a:pPr algn="ctr"/>
            <a:r>
              <a:rPr lang="uk-UA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редактор  </a:t>
            </a:r>
            <a:r>
              <a:rPr lang="en-US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Scratch</a:t>
            </a:r>
            <a:endParaRPr lang="uk-UA" sz="2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00100" y="200024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Основні </a:t>
            </a:r>
            <a:r>
              <a:rPr lang="uk-UA" i="1" dirty="0" err="1" smtClean="0"/>
              <a:t>обʼєкти</a:t>
            </a:r>
            <a:r>
              <a:rPr lang="uk-UA" i="1" dirty="0" smtClean="0"/>
              <a:t>  вікна графічного редактора </a:t>
            </a:r>
            <a:r>
              <a:rPr lang="en-US" i="1" dirty="0" smtClean="0"/>
              <a:t>Scratch</a:t>
            </a:r>
            <a:endParaRPr lang="uk-UA" i="1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643182"/>
            <a:ext cx="6000792" cy="364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круглений прямокутник 7"/>
          <p:cNvSpPr/>
          <p:nvPr/>
        </p:nvSpPr>
        <p:spPr>
          <a:xfrm>
            <a:off x="1857356" y="2928934"/>
            <a:ext cx="1857388" cy="285752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круглена прямокутна виноска 11"/>
          <p:cNvSpPr/>
          <p:nvPr/>
        </p:nvSpPr>
        <p:spPr>
          <a:xfrm flipH="1">
            <a:off x="4572000" y="3214686"/>
            <a:ext cx="2786082" cy="1143008"/>
          </a:xfrm>
          <a:prstGeom prst="wedgeRoundRectCallout">
            <a:avLst>
              <a:gd name="adj1" fmla="val 83616"/>
              <a:gd name="adj2" fmla="val -5917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Кнопки для виконання дій над фрагментами малюнка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857356" y="3786190"/>
            <a:ext cx="1857388" cy="785818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круглена прямокутна виноска 13"/>
          <p:cNvSpPr/>
          <p:nvPr/>
        </p:nvSpPr>
        <p:spPr>
          <a:xfrm flipH="1">
            <a:off x="4572000" y="4214818"/>
            <a:ext cx="2786082" cy="1143008"/>
          </a:xfrm>
          <a:prstGeom prst="wedgeRoundRectCallout">
            <a:avLst>
              <a:gd name="adj1" fmla="val 83616"/>
              <a:gd name="adj2" fmla="val -5917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Інструменти для малювання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1857356" y="4786322"/>
            <a:ext cx="1785950" cy="928694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а прямокутна виноска 15"/>
          <p:cNvSpPr/>
          <p:nvPr/>
        </p:nvSpPr>
        <p:spPr>
          <a:xfrm flipH="1">
            <a:off x="4429124" y="4572008"/>
            <a:ext cx="2786082" cy="1143008"/>
          </a:xfrm>
          <a:prstGeom prst="wedgeRoundRectCallout">
            <a:avLst>
              <a:gd name="adj1" fmla="val 88187"/>
              <a:gd name="adj2" fmla="val 2285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Палітра кольорів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3714744" y="2928934"/>
            <a:ext cx="3786214" cy="2786082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а прямокутна виноска 17"/>
          <p:cNvSpPr/>
          <p:nvPr/>
        </p:nvSpPr>
        <p:spPr>
          <a:xfrm flipH="1">
            <a:off x="4572000" y="4500570"/>
            <a:ext cx="2786082" cy="1143008"/>
          </a:xfrm>
          <a:prstGeom prst="wedgeRoundRectCallout">
            <a:avLst>
              <a:gd name="adj1" fmla="val 32102"/>
              <a:gd name="adj2" fmla="val -13613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Полотно для малювання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4214810" y="857232"/>
            <a:ext cx="3283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Графічний </a:t>
            </a:r>
          </a:p>
          <a:p>
            <a:pPr algn="ctr"/>
            <a:r>
              <a:rPr lang="uk-UA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редактор  </a:t>
            </a:r>
            <a:r>
              <a:rPr lang="en-US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Scratch</a:t>
            </a:r>
            <a:endParaRPr lang="uk-UA" sz="2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</a:t>
            </a:r>
            <a:r>
              <a:rPr lang="uk-UA" dirty="0" smtClean="0"/>
              <a:t>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6-кутна зірка 23"/>
          <p:cNvSpPr/>
          <p:nvPr/>
        </p:nvSpPr>
        <p:spPr>
          <a:xfrm>
            <a:off x="6929454" y="2500306"/>
            <a:ext cx="1643042" cy="1357322"/>
          </a:xfrm>
          <a:prstGeom prst="star6">
            <a:avLst/>
          </a:prstGeom>
          <a:solidFill>
            <a:srgbClr val="FFFF8B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6-кутна зірка 22"/>
          <p:cNvSpPr/>
          <p:nvPr/>
        </p:nvSpPr>
        <p:spPr>
          <a:xfrm>
            <a:off x="5143504" y="2500306"/>
            <a:ext cx="1643042" cy="1357322"/>
          </a:xfrm>
          <a:prstGeom prst="star6">
            <a:avLst/>
          </a:prstGeom>
          <a:solidFill>
            <a:srgbClr val="FFFF8B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6-кутна зірка 21"/>
          <p:cNvSpPr/>
          <p:nvPr/>
        </p:nvSpPr>
        <p:spPr>
          <a:xfrm>
            <a:off x="3428992" y="2500306"/>
            <a:ext cx="1643042" cy="1357322"/>
          </a:xfrm>
          <a:prstGeom prst="star6">
            <a:avLst/>
          </a:prstGeom>
          <a:solidFill>
            <a:srgbClr val="FFFF8B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6-кутна зірка 20"/>
          <p:cNvSpPr/>
          <p:nvPr/>
        </p:nvSpPr>
        <p:spPr>
          <a:xfrm>
            <a:off x="1785918" y="2500306"/>
            <a:ext cx="1643042" cy="1357322"/>
          </a:xfrm>
          <a:prstGeom prst="star6">
            <a:avLst/>
          </a:prstGeom>
          <a:solidFill>
            <a:srgbClr val="FFFF8B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6-кутна зірка 19"/>
          <p:cNvSpPr/>
          <p:nvPr/>
        </p:nvSpPr>
        <p:spPr>
          <a:xfrm>
            <a:off x="0" y="2500306"/>
            <a:ext cx="1643042" cy="1357322"/>
          </a:xfrm>
          <a:prstGeom prst="star6">
            <a:avLst/>
          </a:prstGeom>
          <a:solidFill>
            <a:srgbClr val="FFFF8B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4" y="78579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Інструменти в графічному редакторі</a:t>
            </a:r>
            <a:endParaRPr lang="uk-UA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250030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496"/>
            <a:ext cx="649671" cy="61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227" y="2869741"/>
            <a:ext cx="629261" cy="62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2857496"/>
            <a:ext cx="714380" cy="68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1" y="2835884"/>
            <a:ext cx="714380" cy="66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2857496"/>
            <a:ext cx="635628" cy="62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71472" y="200024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Як і в графічному редакторі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Tux Paint, </a:t>
            </a:r>
            <a:r>
              <a:rPr lang="uk-UA" i="1" dirty="0" smtClean="0"/>
              <a:t> так і в 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Scratch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i="1" dirty="0" smtClean="0"/>
              <a:t>використовуються такі інструменти, як: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41433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Лінія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4546" y="41433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Еліпс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4120587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Гумка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414338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Заливка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9520" y="414338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Штамп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5" name="Picture 7" descr="http://fantom2.org.ua/_nw/52/85775921.jpg"/>
          <p:cNvPicPr>
            <a:picLocks noChangeAspect="1" noChangeArrowheads="1"/>
          </p:cNvPicPr>
          <p:nvPr/>
        </p:nvPicPr>
        <p:blipFill>
          <a:blip r:embed="rId8"/>
          <a:srcRect r="5884" b="8824"/>
          <a:stretch>
            <a:fillRect/>
          </a:stretch>
        </p:blipFill>
        <p:spPr bwMode="auto">
          <a:xfrm flipH="1">
            <a:off x="6858016" y="4643422"/>
            <a:ext cx="2285984" cy="2214578"/>
          </a:xfrm>
          <a:prstGeom prst="rect">
            <a:avLst/>
          </a:prstGeom>
          <a:noFill/>
        </p:spPr>
      </p:pic>
      <p:pic>
        <p:nvPicPr>
          <p:cNvPr id="2057" name="Picture 9" descr="http://school.xvatit.com/images/thumb/4/44/01_pidlisevich_opc_ok12-9.jpg/400px-01_pidlisevich_opc_ok12-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4857760"/>
            <a:ext cx="2571768" cy="1768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20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67944" y="836712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Графічний редактор</a:t>
            </a:r>
            <a:endParaRPr lang="uk-UA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7171" name="Picture 3" descr="http://shkola.ostriv.in.ua/images/publications/6/10242/1319490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2475632" cy="2219817"/>
          </a:xfrm>
          <a:prstGeom prst="rect">
            <a:avLst/>
          </a:prstGeom>
          <a:noFill/>
        </p:spPr>
      </p:pic>
      <p:sp>
        <p:nvSpPr>
          <p:cNvPr id="12" name="Прямокутник 11"/>
          <p:cNvSpPr/>
          <p:nvPr/>
        </p:nvSpPr>
        <p:spPr>
          <a:xfrm>
            <a:off x="500034" y="2214554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Як </a:t>
            </a:r>
            <a:r>
              <a:rPr lang="ru-RU" sz="2000" dirty="0" err="1" smtClean="0"/>
              <a:t>і</a:t>
            </a:r>
            <a:r>
              <a:rPr lang="ru-RU" sz="2000" dirty="0" smtClean="0"/>
              <a:t> у </a:t>
            </a:r>
            <a:r>
              <a:rPr lang="ru-RU" sz="2000" dirty="0" err="1" smtClean="0"/>
              <a:t>графічному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редакторі</a:t>
            </a:r>
            <a:r>
              <a:rPr lang="ru-RU" sz="2000" dirty="0" smtClean="0"/>
              <a:t> </a:t>
            </a:r>
            <a:r>
              <a:rPr lang="ru-RU" sz="2000" b="1" dirty="0" err="1" smtClean="0"/>
              <a:t>Tux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Paint</a:t>
            </a:r>
            <a:r>
              <a:rPr lang="ru-RU" sz="2000" b="1" dirty="0" smtClean="0"/>
              <a:t>, перш </a:t>
            </a:r>
            <a:r>
              <a:rPr lang="ru-RU" sz="2000" b="1" dirty="0" err="1" smtClean="0"/>
              <a:t>ніж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</a:t>
            </a:r>
            <a:r>
              <a:rPr lang="ru-RU" sz="2000" b="1" dirty="0" smtClean="0"/>
              <a:t>-</a:t>
            </a:r>
          </a:p>
          <a:p>
            <a:r>
              <a:rPr lang="ru-RU" sz="2000" dirty="0" err="1" smtClean="0"/>
              <a:t>лювати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потрібно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колір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розмір</a:t>
            </a:r>
            <a:r>
              <a:rPr lang="ru-RU" sz="2000" dirty="0" smtClean="0"/>
              <a:t> </a:t>
            </a:r>
            <a:r>
              <a:rPr lang="ru-RU" sz="2000" dirty="0" err="1" smtClean="0"/>
              <a:t>ліній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колір</a:t>
            </a:r>
            <a:r>
              <a:rPr lang="ru-RU" sz="2000" dirty="0" smtClean="0"/>
              <a:t> </a:t>
            </a:r>
            <a:r>
              <a:rPr lang="ru-RU" sz="2000" dirty="0" err="1" smtClean="0"/>
              <a:t>лінії</a:t>
            </a:r>
            <a:r>
              <a:rPr lang="ru-RU" sz="2000" dirty="0" smtClean="0"/>
              <a:t>, </a:t>
            </a:r>
            <a:r>
              <a:rPr lang="ru-RU" sz="2000" dirty="0" err="1" smtClean="0"/>
              <a:t>потрібно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endParaRPr lang="ru-RU" sz="2000" dirty="0" smtClean="0"/>
          </a:p>
          <a:p>
            <a:r>
              <a:rPr lang="uk-UA" sz="2000" dirty="0" smtClean="0"/>
              <a:t>на </a:t>
            </a:r>
            <a:r>
              <a:rPr lang="uk-UA" sz="2000" b="1" dirty="0" smtClean="0"/>
              <a:t>Палітрі кольорів</a:t>
            </a:r>
            <a:endParaRPr lang="uk-U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929066"/>
            <a:ext cx="44446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19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67944" y="836712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Графічний редактор</a:t>
            </a:r>
            <a:endParaRPr lang="uk-UA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" y="2276873"/>
            <a:ext cx="8045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cs typeface="Times New Roman" panose="02020603050405020304" pitchFamily="18" charset="0"/>
              </a:rPr>
              <a:t>Щоб встановити розмір лінії потрібно:</a:t>
            </a:r>
          </a:p>
          <a:p>
            <a:pPr marL="457200" indent="-457200">
              <a:buAutoNum type="arabicPeriod"/>
            </a:pPr>
            <a:r>
              <a:rPr lang="uk-UA" sz="2000" i="1" dirty="0" smtClean="0">
                <a:cs typeface="Times New Roman" panose="02020603050405020304" pitchFamily="18" charset="0"/>
              </a:rPr>
              <a:t>Вибрати інструмент </a:t>
            </a:r>
            <a:r>
              <a:rPr lang="uk-UA" sz="2000" b="1" i="1" dirty="0" smtClean="0">
                <a:cs typeface="Times New Roman" panose="02020603050405020304" pitchFamily="18" charset="0"/>
              </a:rPr>
              <a:t>Лінія;</a:t>
            </a:r>
            <a:endParaRPr lang="uk-UA" sz="2000" b="1" i="1" dirty="0"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000" i="1" dirty="0" smtClean="0">
                <a:cs typeface="Times New Roman" panose="02020603050405020304" pitchFamily="18" charset="0"/>
              </a:rPr>
              <a:t>Вибрати напис </a:t>
            </a:r>
            <a:r>
              <a:rPr lang="uk-UA" sz="2000" b="1" i="1" dirty="0" smtClean="0">
                <a:cs typeface="Times New Roman" panose="02020603050405020304" pitchFamily="18" charset="0"/>
              </a:rPr>
              <a:t>Розмір пензля;</a:t>
            </a:r>
          </a:p>
          <a:p>
            <a:pPr marL="457200" indent="-457200">
              <a:buAutoNum type="arabicPeriod" startAt="3"/>
            </a:pPr>
            <a:r>
              <a:rPr lang="uk-UA" sz="2000" i="1" dirty="0" smtClean="0">
                <a:cs typeface="Times New Roman" panose="02020603050405020304" pitchFamily="18" charset="0"/>
              </a:rPr>
              <a:t>Вибери розмір пензля.</a:t>
            </a:r>
          </a:p>
          <a:p>
            <a:pPr marL="457200" indent="-457200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143116"/>
            <a:ext cx="3357586" cy="1940623"/>
          </a:xfrm>
          <a:prstGeom prst="rect">
            <a:avLst/>
          </a:prstGeom>
        </p:spPr>
      </p:pic>
      <p:pic>
        <p:nvPicPr>
          <p:cNvPr id="7171" name="Picture 3" descr="http://shkola.ostriv.in.ua/images/publications/6/10242/13194909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2475632" cy="2219817"/>
          </a:xfrm>
          <a:prstGeom prst="rect">
            <a:avLst/>
          </a:prstGeom>
          <a:noFill/>
        </p:spPr>
      </p:pic>
      <p:grpSp>
        <p:nvGrpSpPr>
          <p:cNvPr id="2" name="Групувати 10"/>
          <p:cNvGrpSpPr/>
          <p:nvPr/>
        </p:nvGrpSpPr>
        <p:grpSpPr>
          <a:xfrm>
            <a:off x="3286116" y="4572008"/>
            <a:ext cx="5357850" cy="1285884"/>
            <a:chOff x="3286116" y="4572008"/>
            <a:chExt cx="5357850" cy="1285884"/>
          </a:xfrm>
        </p:grpSpPr>
        <p:sp>
          <p:nvSpPr>
            <p:cNvPr id="9" name="Округлений прямокутник 8"/>
            <p:cNvSpPr/>
            <p:nvPr/>
          </p:nvSpPr>
          <p:spPr>
            <a:xfrm>
              <a:off x="3286116" y="4572008"/>
              <a:ext cx="5357850" cy="128588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7554" y="4643446"/>
              <a:ext cx="52149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/>
                <a:t>Якщо при використанні інструмента </a:t>
              </a:r>
              <a:r>
                <a:rPr lang="uk-UA" b="1" i="1" dirty="0" smtClean="0"/>
                <a:t> Лінія  </a:t>
              </a:r>
              <a:r>
                <a:rPr lang="uk-UA" i="1" dirty="0" smtClean="0"/>
                <a:t>тримати натиснуту  клавішу </a:t>
              </a:r>
              <a:r>
                <a:rPr lang="en-US" i="1" dirty="0" smtClean="0"/>
                <a:t> </a:t>
              </a:r>
              <a:r>
                <a:rPr lang="en-US" b="1" i="1" dirty="0" smtClean="0"/>
                <a:t>Shift </a:t>
              </a:r>
              <a:r>
                <a:rPr lang="uk-UA" b="1" i="1" dirty="0" smtClean="0"/>
                <a:t>, </a:t>
              </a:r>
              <a:r>
                <a:rPr lang="uk-UA" i="1" dirty="0" smtClean="0"/>
                <a:t>то малюватимуться  тільки горизонтальні або вертикальні лінії</a:t>
              </a:r>
              <a:endParaRPr lang="uk-UA" i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3919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67944" y="836712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Графічний редактор</a:t>
            </a:r>
            <a:endParaRPr lang="uk-UA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000100" y="2071678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Аналогічно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інстру</a:t>
            </a:r>
            <a:r>
              <a:rPr lang="ru-RU" dirty="0" smtClean="0"/>
              <a:t>-</a:t>
            </a:r>
          </a:p>
          <a:p>
            <a:r>
              <a:rPr lang="uk-UA" dirty="0" err="1" smtClean="0"/>
              <a:t>мента</a:t>
            </a:r>
            <a:r>
              <a:rPr lang="uk-UA" dirty="0" smtClean="0"/>
              <a:t> </a:t>
            </a:r>
            <a:r>
              <a:rPr lang="uk-UA" b="1" dirty="0" smtClean="0"/>
              <a:t>Пензель.</a:t>
            </a:r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1000100" y="3929066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того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проектах нового </a:t>
            </a:r>
            <a:r>
              <a:rPr lang="ru-RU" dirty="0" err="1" smtClean="0"/>
              <a:t>виконавця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в </a:t>
            </a:r>
            <a:r>
              <a:rPr lang="ru-RU" dirty="0" err="1" smtClean="0"/>
              <a:t>бібліотеці</a:t>
            </a:r>
            <a:r>
              <a:rPr lang="ru-RU" dirty="0" smtClean="0"/>
              <a:t>.</a:t>
            </a:r>
            <a:endParaRPr lang="uk-UA" dirty="0"/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000100" y="2786058"/>
            <a:ext cx="6999308" cy="2986313"/>
            <a:chOff x="1000100" y="2786058"/>
            <a:chExt cx="6999308" cy="2986313"/>
          </a:xfrm>
        </p:grpSpPr>
        <p:sp>
          <p:nvSpPr>
            <p:cNvPr id="13" name="Прямокутник 12"/>
            <p:cNvSpPr/>
            <p:nvPr/>
          </p:nvSpPr>
          <p:spPr>
            <a:xfrm>
              <a:off x="1000100" y="2786058"/>
              <a:ext cx="67151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Для </a:t>
              </a:r>
              <a:r>
                <a:rPr lang="ru-RU" dirty="0" err="1" smtClean="0"/>
                <a:t>інструмента</a:t>
              </a:r>
              <a:r>
                <a:rPr lang="ru-RU" dirty="0" smtClean="0"/>
                <a:t> </a:t>
              </a:r>
              <a:r>
                <a:rPr lang="ru-RU" b="1" dirty="0" err="1" smtClean="0"/>
                <a:t>Гумка</a:t>
              </a:r>
              <a:r>
                <a:rPr lang="ru-RU" b="1" dirty="0" smtClean="0"/>
                <a:t> </a:t>
              </a:r>
              <a:r>
                <a:rPr lang="ru-RU" dirty="0" err="1" smtClean="0"/>
                <a:t>можна</a:t>
              </a:r>
              <a:r>
                <a:rPr lang="ru-RU" dirty="0" smtClean="0"/>
                <a:t> </a:t>
              </a:r>
              <a:r>
                <a:rPr lang="ru-RU" dirty="0" err="1" smtClean="0"/>
                <a:t>вибрати</a:t>
              </a:r>
              <a:r>
                <a:rPr lang="ru-RU" dirty="0" smtClean="0"/>
                <a:t> </a:t>
              </a:r>
              <a:r>
                <a:rPr lang="ru-RU" dirty="0" err="1" smtClean="0"/>
                <a:t>тільки</a:t>
              </a:r>
              <a:r>
                <a:rPr lang="ru-RU" dirty="0" smtClean="0"/>
                <a:t> </a:t>
              </a:r>
              <a:r>
                <a:rPr lang="ru-RU" dirty="0" err="1" smtClean="0"/>
                <a:t>його</a:t>
              </a:r>
              <a:endParaRPr lang="ru-RU" dirty="0" smtClean="0"/>
            </a:p>
            <a:p>
              <a:r>
                <a:rPr lang="uk-UA" dirty="0" smtClean="0"/>
                <a:t>розмір.</a:t>
              </a:r>
              <a:endParaRPr lang="uk-UA" dirty="0"/>
            </a:p>
          </p:txBody>
        </p:sp>
        <p:pic>
          <p:nvPicPr>
            <p:cNvPr id="2052" name="Picture 4" descr="C:\Users\Admin\Desktop\90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143248"/>
              <a:ext cx="3213094" cy="2629123"/>
            </a:xfrm>
            <a:prstGeom prst="rect">
              <a:avLst/>
            </a:prstGeom>
            <a:noFill/>
          </p:spPr>
        </p:pic>
      </p:grpSp>
      <p:sp>
        <p:nvSpPr>
          <p:cNvPr id="18" name="Округлений прямокутник 17"/>
          <p:cNvSpPr/>
          <p:nvPr/>
        </p:nvSpPr>
        <p:spPr>
          <a:xfrm>
            <a:off x="5572132" y="3214686"/>
            <a:ext cx="571504" cy="500066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715140" y="5000636"/>
            <a:ext cx="428628" cy="428628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919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Autofit/>
          </a:bodyPr>
          <a:lstStyle/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3.bp.blogspot.com/--QvBkk_qWVM/VKT8UFIcBYI/AAAAAAAAAhg/TzmSNjpLj4A/s1600/matiners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857356" y="4572008"/>
            <a:ext cx="5981700" cy="172402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4348" y="2357430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Вибери виконавця в списку під сценою.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Відкрий контекстне меню та вибери команду </a:t>
            </a:r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Експортувати цей об’єкт.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 Відкриється вікно </a:t>
            </a:r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Експортувати об’єкт.</a:t>
            </a:r>
          </a:p>
          <a:p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3. Вибери папку, де буде збережено виконавця.</a:t>
            </a:r>
          </a:p>
          <a:p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4. У поле </a:t>
            </a:r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Нове ім’я </a:t>
            </a:r>
            <a:r>
              <a:rPr lang="uk-UA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файла</a:t>
            </a:r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введи ім’я 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файла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 та вибери кнопку </a:t>
            </a:r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Гаразд.</a:t>
            </a:r>
          </a:p>
          <a:p>
            <a:endParaRPr lang="uk-UA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uk-UA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428992" y="928670"/>
            <a:ext cx="41921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Щоб зберегти нового </a:t>
            </a:r>
          </a:p>
          <a:p>
            <a:pPr marL="914400" indent="-914400"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Виконавця в бібліотеці:</a:t>
            </a:r>
          </a:p>
        </p:txBody>
      </p:sp>
    </p:spTree>
    <p:extLst>
      <p:ext uri="{BB962C8B-B14F-4D97-AF65-F5344CB8AC3E}">
        <p14:creationId xmlns="" xmlns:p14="http://schemas.microsoft.com/office/powerpoint/2010/main" val="26856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1626</TotalTime>
  <Words>694</Words>
  <Application>Microsoft Office PowerPoint</Application>
  <PresentationFormat>Екран (4:3)</PresentationFormat>
  <Paragraphs>194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216</cp:revision>
  <dcterms:created xsi:type="dcterms:W3CDTF">2015-07-30T12:36:53Z</dcterms:created>
  <dcterms:modified xsi:type="dcterms:W3CDTF">2015-11-20T18:13:20Z</dcterms:modified>
</cp:coreProperties>
</file>