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0" r:id="rId3"/>
    <p:sldId id="292" r:id="rId4"/>
    <p:sldId id="294" r:id="rId5"/>
    <p:sldId id="293" r:id="rId6"/>
    <p:sldId id="286" r:id="rId7"/>
    <p:sldId id="285" r:id="rId8"/>
    <p:sldId id="273" r:id="rId9"/>
    <p:sldId id="272" r:id="rId10"/>
    <p:sldId id="287" r:id="rId11"/>
    <p:sldId id="288" r:id="rId12"/>
    <p:sldId id="289" r:id="rId13"/>
    <p:sldId id="290" r:id="rId14"/>
    <p:sldId id="282" r:id="rId15"/>
    <p:sldId id="28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97" y="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terehovskiy.at.u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terehovskiy.at.u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714744" y="928670"/>
            <a:ext cx="40575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№15</a:t>
            </a:r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 Вставлення </a:t>
            </a:r>
          </a:p>
          <a:p>
            <a:pPr algn="ctr"/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підпису до малюнка.</a:t>
            </a:r>
          </a:p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Вітальна листівка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8992" y="2357430"/>
            <a:ext cx="553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Розглянемо нові інструменти графічного редактора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Scratch: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і Піпетка.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Admin\Desktop\Розділ 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2952740" cy="2952740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0238" y="3500438"/>
            <a:ext cx="3433762" cy="165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643314"/>
            <a:ext cx="61332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643314"/>
            <a:ext cx="682418" cy="5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 зі стрілкою 65"/>
          <p:cNvCxnSpPr>
            <a:endCxn id="36" idx="1"/>
          </p:cNvCxnSpPr>
          <p:nvPr/>
        </p:nvCxnSpPr>
        <p:spPr>
          <a:xfrm>
            <a:off x="4286248" y="5214950"/>
            <a:ext cx="2786083" cy="107250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>
                <a:latin typeface="+mj-lt"/>
                <a:cs typeface="Arial" pitchFamily="34" charset="0"/>
              </a:rPr>
              <a:t>Завдання 1</a:t>
            </a:r>
            <a:r>
              <a:rPr lang="uk-UA" i="1" dirty="0" smtClean="0">
                <a:latin typeface="+mj-lt"/>
                <a:cs typeface="Arial" pitchFamily="34" charset="0"/>
              </a:rPr>
              <a:t>.</a:t>
            </a:r>
            <a:r>
              <a:rPr lang="uk-UA" b="1" i="1" dirty="0" smtClean="0">
                <a:latin typeface="+mj-lt"/>
              </a:rPr>
              <a:t> </a:t>
            </a:r>
            <a:r>
              <a:rPr lang="uk-UA" i="1" dirty="0" smtClean="0"/>
              <a:t>З'єднай лініями зображення кнопок із назвою групи інструментів, до якої вони належать</a:t>
            </a:r>
            <a:r>
              <a:rPr lang="uk-UA" b="1" i="1" dirty="0" smtClean="0"/>
              <a:t>.</a:t>
            </a:r>
            <a:endParaRPr lang="uk-UA" b="1" i="1" dirty="0"/>
          </a:p>
        </p:txBody>
      </p:sp>
      <p:grpSp>
        <p:nvGrpSpPr>
          <p:cNvPr id="39" name="Групувати 38"/>
          <p:cNvGrpSpPr/>
          <p:nvPr/>
        </p:nvGrpSpPr>
        <p:grpSpPr>
          <a:xfrm>
            <a:off x="7072330" y="2357430"/>
            <a:ext cx="732239" cy="4288154"/>
            <a:chOff x="7072330" y="2357430"/>
            <a:chExt cx="732239" cy="4288154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30" y="2357430"/>
              <a:ext cx="714380" cy="6795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2330" y="3214686"/>
              <a:ext cx="714380" cy="7143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2330" y="4143380"/>
              <a:ext cx="732239" cy="7143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72330" y="5072074"/>
              <a:ext cx="714380" cy="6803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72331" y="5929330"/>
              <a:ext cx="714380" cy="716254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857224" y="3071810"/>
            <a:ext cx="3429024" cy="785818"/>
            <a:chOff x="857224" y="3071810"/>
            <a:chExt cx="3429024" cy="785818"/>
          </a:xfrm>
        </p:grpSpPr>
        <p:sp>
          <p:nvSpPr>
            <p:cNvPr id="27" name="Округлений прямокутник 26"/>
            <p:cNvSpPr/>
            <p:nvPr/>
          </p:nvSpPr>
          <p:spPr>
            <a:xfrm>
              <a:off x="857224" y="3071810"/>
              <a:ext cx="3429024" cy="78581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241300" dist="38100" dir="5400000" sx="105000" sy="10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кутник 36"/>
            <p:cNvSpPr/>
            <p:nvPr/>
          </p:nvSpPr>
          <p:spPr>
            <a:xfrm>
              <a:off x="1000100" y="3143248"/>
              <a:ext cx="29209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b="1" i="1" dirty="0" smtClean="0"/>
                <a:t>Інструменти створення </a:t>
              </a:r>
            </a:p>
            <a:p>
              <a:pPr algn="ctr"/>
              <a:r>
                <a:rPr lang="uk-UA" b="1" i="1" dirty="0" smtClean="0"/>
                <a:t>зображення</a:t>
              </a:r>
              <a:endParaRPr lang="uk-UA" b="1" i="1" dirty="0"/>
            </a:p>
          </p:txBody>
        </p:sp>
      </p:grpSp>
      <p:grpSp>
        <p:nvGrpSpPr>
          <p:cNvPr id="47" name="Групувати 46"/>
          <p:cNvGrpSpPr/>
          <p:nvPr/>
        </p:nvGrpSpPr>
        <p:grpSpPr>
          <a:xfrm>
            <a:off x="857224" y="4857760"/>
            <a:ext cx="3429024" cy="785818"/>
            <a:chOff x="857224" y="4857760"/>
            <a:chExt cx="3429024" cy="785818"/>
          </a:xfrm>
        </p:grpSpPr>
        <p:sp>
          <p:nvSpPr>
            <p:cNvPr id="29" name="Округлений прямокутник 28"/>
            <p:cNvSpPr/>
            <p:nvPr/>
          </p:nvSpPr>
          <p:spPr>
            <a:xfrm>
              <a:off x="857224" y="4857760"/>
              <a:ext cx="3429024" cy="78581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241300" dist="38100" dir="5400000" sx="105000" sy="10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000100" y="4929198"/>
              <a:ext cx="31935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b="1" i="1" dirty="0" smtClean="0"/>
                <a:t>Інструменти редагування </a:t>
              </a:r>
            </a:p>
            <a:p>
              <a:pPr algn="ctr"/>
              <a:r>
                <a:rPr lang="uk-UA" b="1" i="1" dirty="0" smtClean="0"/>
                <a:t>зображення</a:t>
              </a:r>
              <a:endParaRPr lang="uk-UA" b="1" i="1" dirty="0"/>
            </a:p>
          </p:txBody>
        </p:sp>
      </p:grpSp>
      <p:cxnSp>
        <p:nvCxnSpPr>
          <p:cNvPr id="49" name="Пряма зі стрілкою 48"/>
          <p:cNvCxnSpPr>
            <a:stCxn id="27" idx="3"/>
          </p:cNvCxnSpPr>
          <p:nvPr/>
        </p:nvCxnSpPr>
        <p:spPr>
          <a:xfrm flipV="1">
            <a:off x="4286248" y="2786058"/>
            <a:ext cx="2786082" cy="67866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/>
          <p:cNvCxnSpPr>
            <a:endCxn id="33" idx="1"/>
          </p:cNvCxnSpPr>
          <p:nvPr/>
        </p:nvCxnSpPr>
        <p:spPr>
          <a:xfrm>
            <a:off x="4286248" y="3464720"/>
            <a:ext cx="2786082" cy="10715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55"/>
          <p:cNvCxnSpPr/>
          <p:nvPr/>
        </p:nvCxnSpPr>
        <p:spPr>
          <a:xfrm flipV="1">
            <a:off x="4357686" y="4500570"/>
            <a:ext cx="2786082" cy="67866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/>
          <p:cNvCxnSpPr>
            <a:endCxn id="35" idx="1"/>
          </p:cNvCxnSpPr>
          <p:nvPr/>
        </p:nvCxnSpPr>
        <p:spPr>
          <a:xfrm>
            <a:off x="4357686" y="5214950"/>
            <a:ext cx="2714644" cy="19730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b="1" i="1" dirty="0" smtClean="0">
                <a:latin typeface="+mj-lt"/>
                <a:cs typeface="Arial" pitchFamily="34" charset="0"/>
              </a:rPr>
              <a:t>Завдання 2</a:t>
            </a:r>
            <a:r>
              <a:rPr lang="uk-UA" i="1" dirty="0" smtClean="0">
                <a:latin typeface="+mj-lt"/>
                <a:cs typeface="Arial" pitchFamily="34" charset="0"/>
              </a:rPr>
              <a:t>.</a:t>
            </a:r>
            <a:r>
              <a:rPr lang="uk-UA" b="1" i="1" dirty="0" smtClean="0">
                <a:latin typeface="+mj-lt"/>
              </a:rPr>
              <a:t> </a:t>
            </a:r>
            <a:r>
              <a:rPr lang="uk-UA" i="1" dirty="0" smtClean="0"/>
              <a:t>Обчисли значення виразів та розфарбуй малюнок: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338319"/>
            <a:ext cx="5600570" cy="4102328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285720" y="2643182"/>
            <a:ext cx="2428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smtClean="0"/>
              <a:t>144 </a:t>
            </a:r>
            <a:r>
              <a:rPr lang="uk-UA" i="1" dirty="0" err="1" smtClean="0"/>
              <a:t>—</a:t>
            </a:r>
            <a:r>
              <a:rPr lang="uk-UA" i="1" dirty="0" err="1" smtClean="0">
                <a:solidFill>
                  <a:srgbClr val="00B050"/>
                </a:solidFill>
              </a:rPr>
              <a:t>зеленим</a:t>
            </a:r>
            <a:r>
              <a:rPr lang="uk-UA" i="1" dirty="0" smtClean="0">
                <a:solidFill>
                  <a:srgbClr val="00B050"/>
                </a:solidFill>
              </a:rPr>
              <a:t>, </a:t>
            </a:r>
          </a:p>
          <a:p>
            <a:pPr algn="just"/>
            <a:r>
              <a:rPr lang="uk-UA" i="1" dirty="0" smtClean="0"/>
              <a:t>24 </a:t>
            </a:r>
            <a:r>
              <a:rPr lang="uk-UA" i="1" dirty="0" err="1" smtClean="0"/>
              <a:t>—</a:t>
            </a:r>
            <a:r>
              <a:rPr lang="uk-UA" i="1" dirty="0" err="1" smtClean="0">
                <a:solidFill>
                  <a:srgbClr val="FFFF00"/>
                </a:solidFill>
              </a:rPr>
              <a:t>жовтим</a:t>
            </a:r>
            <a:r>
              <a:rPr lang="uk-UA" i="1" dirty="0" smtClean="0">
                <a:solidFill>
                  <a:srgbClr val="FFFF00"/>
                </a:solidFill>
              </a:rPr>
              <a:t>, </a:t>
            </a:r>
          </a:p>
          <a:p>
            <a:r>
              <a:rPr lang="uk-UA" i="1" dirty="0" smtClean="0"/>
              <a:t>32 </a:t>
            </a:r>
            <a:r>
              <a:rPr lang="uk-UA" i="1" dirty="0" err="1" smtClean="0"/>
              <a:t>—</a:t>
            </a:r>
            <a:r>
              <a:rPr lang="uk-UA" i="1" dirty="0" err="1" smtClean="0">
                <a:solidFill>
                  <a:srgbClr val="FF0000"/>
                </a:solidFill>
              </a:rPr>
              <a:t>червоним</a:t>
            </a:r>
            <a:r>
              <a:rPr lang="uk-UA" i="1" dirty="0" smtClean="0">
                <a:solidFill>
                  <a:srgbClr val="FF0000"/>
                </a:solidFill>
              </a:rPr>
              <a:t>, </a:t>
            </a:r>
            <a:r>
              <a:rPr lang="uk-UA" i="1" dirty="0" smtClean="0"/>
              <a:t>120 — 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синім, </a:t>
            </a:r>
          </a:p>
          <a:p>
            <a:r>
              <a:rPr lang="uk-UA" i="1" dirty="0" smtClean="0"/>
              <a:t>96 — </a:t>
            </a:r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блакитним, </a:t>
            </a:r>
            <a:r>
              <a:rPr lang="uk-UA" i="1" dirty="0" smtClean="0"/>
              <a:t>12 — </a:t>
            </a: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коричневим.</a:t>
            </a:r>
            <a:endParaRPr lang="uk-UA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>
                <a:latin typeface="+mj-lt"/>
                <a:cs typeface="Arial" pitchFamily="34" charset="0"/>
              </a:rPr>
              <a:t>Завдання 3.</a:t>
            </a:r>
            <a:r>
              <a:rPr lang="uk-UA" b="1" i="1" dirty="0" smtClean="0">
                <a:latin typeface="+mj-lt"/>
              </a:rPr>
              <a:t> </a:t>
            </a:r>
            <a:r>
              <a:rPr lang="uk-UA" i="1" dirty="0" smtClean="0">
                <a:latin typeface="+mj-lt"/>
              </a:rPr>
              <a:t>Познач малюнок, що утворився із запропонованих фігур. Чи може бути кілька відповідей?</a:t>
            </a:r>
            <a:endParaRPr lang="uk-UA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8000" contrast="16000"/>
          </a:blip>
          <a:stretch>
            <a:fillRect/>
          </a:stretch>
        </p:blipFill>
        <p:spPr>
          <a:xfrm>
            <a:off x="1214414" y="2714620"/>
            <a:ext cx="7631406" cy="350730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000628" y="5000636"/>
            <a:ext cx="1285884" cy="1214446"/>
          </a:xfrm>
          <a:prstGeom prst="rect">
            <a:avLst/>
          </a:prstGeom>
          <a:solidFill>
            <a:srgbClr val="FF0000">
              <a:alpha val="28000"/>
            </a:srgbClr>
          </a:solidFill>
          <a:ln w="63500" cap="rnd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78592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uk-UA" b="1" i="1" dirty="0" smtClean="0">
                <a:latin typeface="+mj-lt"/>
                <a:cs typeface="Arial" pitchFamily="34" charset="0"/>
              </a:rPr>
              <a:t>Завдання 4</a:t>
            </a:r>
            <a:r>
              <a:rPr lang="uk-UA" i="1" dirty="0" smtClean="0">
                <a:latin typeface="+mj-lt"/>
                <a:cs typeface="Arial" pitchFamily="34" charset="0"/>
              </a:rPr>
              <a:t>.</a:t>
            </a:r>
            <a:r>
              <a:rPr lang="uk-UA" i="1" dirty="0" smtClean="0">
                <a:latin typeface="+mj-lt"/>
              </a:rPr>
              <a:t> Скільки трикутників зображено на малюнку? Запиши.</a:t>
            </a:r>
            <a:endParaRPr lang="uk-UA" i="1" dirty="0">
              <a:latin typeface="+mj-lt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2071678"/>
            <a:ext cx="2425175" cy="414338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357158" y="4429132"/>
            <a:ext cx="4958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Трикутників: 14 </a:t>
            </a:r>
            <a:endParaRPr lang="uk-U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286116" y="214311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ru-RU" dirty="0" smtClean="0"/>
              <a:t>Як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підпис</a:t>
            </a:r>
            <a:r>
              <a:rPr lang="ru-RU" dirty="0" smtClean="0"/>
              <a:t>? Поясни, </a:t>
            </a:r>
            <a:r>
              <a:rPr lang="ru-RU" dirty="0" err="1" smtClean="0"/>
              <a:t>звертаючись</a:t>
            </a:r>
            <a:r>
              <a:rPr lang="ru-RU" dirty="0" smtClean="0"/>
              <a:t> до тексту</a:t>
            </a:r>
            <a:endParaRPr lang="uk-UA" dirty="0" smtClean="0"/>
          </a:p>
        </p:txBody>
      </p:sp>
      <p:sp>
        <p:nvSpPr>
          <p:cNvPr id="14" name="Прямокутник 13"/>
          <p:cNvSpPr/>
          <p:nvPr/>
        </p:nvSpPr>
        <p:spPr>
          <a:xfrm>
            <a:off x="3286116" y="2786058"/>
            <a:ext cx="5293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ru-RU" dirty="0" err="1" smtClean="0"/>
              <a:t>Склади</a:t>
            </a:r>
            <a:r>
              <a:rPr lang="ru-RU" dirty="0" smtClean="0"/>
              <a:t> алгоритм </a:t>
            </a:r>
            <a:r>
              <a:rPr lang="ru-RU" dirty="0" err="1" smtClean="0"/>
              <a:t>форматування</a:t>
            </a:r>
            <a:r>
              <a:rPr lang="ru-RU" dirty="0" smtClean="0"/>
              <a:t> тексту в </a:t>
            </a:r>
          </a:p>
          <a:p>
            <a:pPr marL="342900" indent="-342900"/>
            <a:r>
              <a:rPr lang="ru-RU" dirty="0" err="1" smtClean="0"/>
              <a:t>Графічному</a:t>
            </a:r>
            <a:r>
              <a:rPr lang="ru-RU" dirty="0" smtClean="0"/>
              <a:t> </a:t>
            </a:r>
            <a:r>
              <a:rPr lang="ru-RU" dirty="0" err="1" smtClean="0"/>
              <a:t>редакторі</a:t>
            </a:r>
            <a:r>
              <a:rPr lang="ru-RU" dirty="0" smtClean="0"/>
              <a:t> </a:t>
            </a:r>
            <a:r>
              <a:rPr lang="en-US" dirty="0" smtClean="0"/>
              <a:t> Scratch</a:t>
            </a:r>
            <a:endParaRPr lang="ru-RU" dirty="0" smtClean="0"/>
          </a:p>
        </p:txBody>
      </p:sp>
      <p:sp>
        <p:nvSpPr>
          <p:cNvPr id="15" name="Прямокутник 14"/>
          <p:cNvSpPr/>
          <p:nvPr/>
        </p:nvSpPr>
        <p:spPr>
          <a:xfrm>
            <a:off x="3286116" y="3500438"/>
            <a:ext cx="5710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ru-RU" dirty="0" smtClean="0"/>
              <a:t>Як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тексту? Поясни </a:t>
            </a:r>
            <a:r>
              <a:rPr lang="ru-RU" dirty="0" err="1" smtClean="0"/>
              <a:t>звертаючись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до тексту</a:t>
            </a:r>
            <a:endParaRPr lang="uk-UA" dirty="0" smtClean="0"/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3714744" y="785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4214818"/>
            <a:ext cx="56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Які дії виконуються за допомогою </a:t>
            </a:r>
            <a:r>
              <a:rPr lang="uk-UA" dirty="0" err="1" smtClean="0"/>
              <a:t>інтрумента</a:t>
            </a:r>
            <a:endParaRPr lang="uk-UA" dirty="0" smtClean="0"/>
          </a:p>
          <a:p>
            <a:pPr marL="342900" indent="-342900"/>
            <a:r>
              <a:rPr lang="uk-UA" b="1" dirty="0" smtClean="0"/>
              <a:t>Піпетка?</a:t>
            </a:r>
            <a:r>
              <a:rPr lang="uk-UA" dirty="0" smtClean="0"/>
              <a:t>          .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3286116" y="4929198"/>
            <a:ext cx="5415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5.</a:t>
            </a:r>
            <a:r>
              <a:rPr lang="uk-UA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</a:p>
          <a:p>
            <a:pPr marL="342900" indent="-342900"/>
            <a:r>
              <a:rPr lang="uk-UA" dirty="0" smtClean="0"/>
              <a:t>р</a:t>
            </a:r>
            <a:r>
              <a:rPr lang="ru-RU" dirty="0" err="1" smtClean="0"/>
              <a:t>едактора</a:t>
            </a:r>
            <a:r>
              <a:rPr lang="ru-RU" dirty="0" smtClean="0"/>
              <a:t> </a:t>
            </a:r>
            <a:r>
              <a:rPr lang="en-US" b="1" dirty="0" smtClean="0"/>
              <a:t>Scratch</a:t>
            </a:r>
            <a:r>
              <a:rPr lang="uk-UA" b="1" dirty="0" smtClean="0"/>
              <a:t>. </a:t>
            </a:r>
          </a:p>
          <a:p>
            <a:pPr marL="342900" indent="-342900"/>
            <a:r>
              <a:rPr lang="uk-UA" dirty="0" smtClean="0"/>
              <a:t>Для чого вони використовуються?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65-68, 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643306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Вставлення 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підпису до малюнка.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85786" y="2285992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/>
              <a:t>Інструмент Текст використовується для створення текстових підписів.</a:t>
            </a:r>
          </a:p>
          <a:p>
            <a:pPr indent="457200" algn="just"/>
            <a:r>
              <a:rPr lang="uk-UA" b="1" i="1" dirty="0" smtClean="0"/>
              <a:t>При виборі інструмента Текст у центрі поля для малювання з'являється маркер у вигляді чорного квадрата і текстовий курсор. Після цього можна вводити потрібний текст.</a:t>
            </a:r>
            <a:endParaRPr lang="uk-UA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86190"/>
            <a:ext cx="6123320" cy="286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кутник 22"/>
          <p:cNvSpPr/>
          <p:nvPr/>
        </p:nvSpPr>
        <p:spPr>
          <a:xfrm>
            <a:off x="3000364" y="5072074"/>
            <a:ext cx="357190" cy="357190"/>
          </a:xfrm>
          <a:prstGeom prst="rect">
            <a:avLst/>
          </a:prstGeom>
          <a:solidFill>
            <a:srgbClr val="FF0000">
              <a:alpha val="10000"/>
            </a:srgbClr>
          </a:solidFill>
          <a:ln w="38100" cap="rnd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/>
          <p:cNvSpPr/>
          <p:nvPr/>
        </p:nvSpPr>
        <p:spPr>
          <a:xfrm>
            <a:off x="5429256" y="4714884"/>
            <a:ext cx="2000264" cy="714380"/>
          </a:xfrm>
          <a:prstGeom prst="rect">
            <a:avLst/>
          </a:prstGeom>
          <a:solidFill>
            <a:srgbClr val="FF0000">
              <a:alpha val="10000"/>
            </a:srgbClr>
          </a:solidFill>
          <a:ln w="38100" cap="rnd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Вставлення 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підпису до малюнка.</a:t>
            </a:r>
          </a:p>
        </p:txBody>
      </p:sp>
      <p:pic>
        <p:nvPicPr>
          <p:cNvPr id="6146" name="Picture 2" descr="http://subject.com.ua/textbook/informatics/4klas_1/4klas_1.files/image1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071678"/>
            <a:ext cx="7000924" cy="4075419"/>
          </a:xfrm>
          <a:prstGeom prst="rect">
            <a:avLst/>
          </a:prstGeom>
          <a:noFill/>
        </p:spPr>
      </p:pic>
      <p:sp>
        <p:nvSpPr>
          <p:cNvPr id="13" name="Прямокутник 12"/>
          <p:cNvSpPr/>
          <p:nvPr/>
        </p:nvSpPr>
        <p:spPr>
          <a:xfrm>
            <a:off x="1928794" y="3786190"/>
            <a:ext cx="428628" cy="357190"/>
          </a:xfrm>
          <a:prstGeom prst="rect">
            <a:avLst/>
          </a:prstGeom>
          <a:solidFill>
            <a:srgbClr val="FF0000">
              <a:alpha val="10000"/>
            </a:srgbClr>
          </a:solidFill>
          <a:ln w="38100" cap="rnd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3786182" y="2571744"/>
            <a:ext cx="2500330" cy="428628"/>
          </a:xfrm>
          <a:prstGeom prst="rect">
            <a:avLst/>
          </a:prstGeom>
          <a:solidFill>
            <a:srgbClr val="FF0000">
              <a:alpha val="10000"/>
            </a:srgbClr>
          </a:solidFill>
          <a:ln w="38100" cap="rnd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Вставлення 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підпису до малюнка.</a:t>
            </a:r>
          </a:p>
        </p:txBody>
      </p:sp>
      <p:grpSp>
        <p:nvGrpSpPr>
          <p:cNvPr id="8" name="Групувати 7"/>
          <p:cNvGrpSpPr/>
          <p:nvPr/>
        </p:nvGrpSpPr>
        <p:grpSpPr>
          <a:xfrm>
            <a:off x="857224" y="2071678"/>
            <a:ext cx="7694795" cy="1847854"/>
            <a:chOff x="857224" y="2071678"/>
            <a:chExt cx="7694795" cy="1847854"/>
          </a:xfrm>
        </p:grpSpPr>
        <p:pic>
          <p:nvPicPr>
            <p:cNvPr id="4100" name="Picture 4" descr="C:\Users\Admin\Desktop\098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2071678"/>
              <a:ext cx="7694795" cy="1847854"/>
            </a:xfrm>
            <a:prstGeom prst="rect">
              <a:avLst/>
            </a:prstGeom>
            <a:noFill/>
          </p:spPr>
        </p:pic>
        <p:sp>
          <p:nvSpPr>
            <p:cNvPr id="12" name="Прямокутник 11"/>
            <p:cNvSpPr/>
            <p:nvPr/>
          </p:nvSpPr>
          <p:spPr>
            <a:xfrm>
              <a:off x="2500298" y="2428868"/>
              <a:ext cx="51435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defRPr/>
              </a:pPr>
              <a:r>
                <a:rPr lang="uk-UA" sz="2000" b="1" i="1" kern="0" dirty="0" smtClean="0">
                  <a:latin typeface="Lucida Sans Unicode" pitchFamily="34" charset="0"/>
                  <a:cs typeface="Lucida Sans Unicode" pitchFamily="34" charset="0"/>
                </a:rPr>
                <a:t>Змінення зовнішнього вигляду тексту (розмір, колір, шрифт) називається </a:t>
              </a:r>
              <a:r>
                <a:rPr lang="uk-UA" sz="2000" b="1" i="1" kern="0" dirty="0" smtClean="0">
                  <a:solidFill>
                    <a:srgbClr val="FF0000"/>
                  </a:solidFill>
                  <a:latin typeface="Lucida Sans Unicode" pitchFamily="34" charset="0"/>
                  <a:cs typeface="Lucida Sans Unicode" pitchFamily="34" charset="0"/>
                </a:rPr>
                <a:t>форматуванням тексту.</a:t>
              </a:r>
              <a:endParaRPr lang="uk-UA" sz="2000" b="1" i="1" kern="0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20" name="Прямокутник 19"/>
          <p:cNvSpPr/>
          <p:nvPr/>
        </p:nvSpPr>
        <p:spPr>
          <a:xfrm>
            <a:off x="785786" y="4143380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/>
              <a:t>Для того щоб </a:t>
            </a:r>
            <a:r>
              <a:rPr lang="uk-UA" b="1" i="1" dirty="0" err="1" smtClean="0"/>
              <a:t>відформатувати</a:t>
            </a:r>
            <a:r>
              <a:rPr lang="uk-UA" b="1" i="1" dirty="0" smtClean="0"/>
              <a:t> текст, слід відкрити список під панеллю інструментів і вибрати, наприклад, потрібний розмір і шрифт.</a:t>
            </a:r>
            <a:endParaRPr lang="uk-UA" b="1" i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368443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7358082" y="5715016"/>
            <a:ext cx="928694" cy="571504"/>
          </a:xfrm>
          <a:prstGeom prst="rect">
            <a:avLst/>
          </a:prstGeom>
          <a:solidFill>
            <a:srgbClr val="FF0000">
              <a:alpha val="10000"/>
            </a:srgbClr>
          </a:solidFill>
          <a:ln w="38100" cap="rnd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5286380" y="5715016"/>
            <a:ext cx="2000264" cy="571504"/>
          </a:xfrm>
          <a:prstGeom prst="rect">
            <a:avLst/>
          </a:prstGeom>
          <a:solidFill>
            <a:srgbClr val="FF0000">
              <a:alpha val="10000"/>
            </a:srgbClr>
          </a:solidFill>
          <a:ln w="38100" cap="rnd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Вставлення 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підпису до малюнка.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071538" y="2214554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Введений текст можна перемістити, тобто змінити місце його розташування.</a:t>
            </a:r>
            <a:endParaRPr lang="uk-UA" sz="2400" b="1" i="1" dirty="0"/>
          </a:p>
        </p:txBody>
      </p:sp>
      <p:sp>
        <p:nvSpPr>
          <p:cNvPr id="22" name="Прямокутник 21"/>
          <p:cNvSpPr/>
          <p:nvPr/>
        </p:nvSpPr>
        <p:spPr>
          <a:xfrm>
            <a:off x="1428728" y="3071810"/>
            <a:ext cx="5391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перемістити введений текст:</a:t>
            </a:r>
            <a:endParaRPr lang="uk-UA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1214414" y="3571876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sz="2400" b="1" i="1" dirty="0" smtClean="0"/>
              <a:t>1. Встанови вказівник на чорний квадратний маркер. Натисни і не відпускай ліву кнопку миші.</a:t>
            </a:r>
            <a:endParaRPr lang="uk-UA" sz="2400" b="1" i="1" dirty="0"/>
          </a:p>
        </p:txBody>
      </p:sp>
      <p:sp>
        <p:nvSpPr>
          <p:cNvPr id="25" name="Прямокутник 24"/>
          <p:cNvSpPr/>
          <p:nvPr/>
        </p:nvSpPr>
        <p:spPr>
          <a:xfrm>
            <a:off x="1214414" y="4929198"/>
            <a:ext cx="5888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sz="2400" b="1" i="1" dirty="0" smtClean="0"/>
              <a:t>Перемісти текст у потрібне місце.</a:t>
            </a:r>
            <a:endParaRPr lang="uk-UA" sz="2400" b="1" i="1" dirty="0"/>
          </a:p>
        </p:txBody>
      </p:sp>
      <p:sp>
        <p:nvSpPr>
          <p:cNvPr id="26" name="Прямокутник 25"/>
          <p:cNvSpPr/>
          <p:nvPr/>
        </p:nvSpPr>
        <p:spPr>
          <a:xfrm>
            <a:off x="1214414" y="5500702"/>
            <a:ext cx="4794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400" b="1" i="1" dirty="0" smtClean="0"/>
              <a:t>Відпусти ліву кнопку миші.</a:t>
            </a:r>
            <a:endParaRPr lang="uk-UA" sz="2400" b="1" i="1" dirty="0"/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714348" y="2285992"/>
            <a:ext cx="285752" cy="36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кутник 17"/>
          <p:cNvSpPr/>
          <p:nvPr/>
        </p:nvSpPr>
        <p:spPr>
          <a:xfrm>
            <a:off x="928662" y="2143116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i="1" dirty="0" smtClean="0"/>
              <a:t>Інструмент </a:t>
            </a:r>
            <a:r>
              <a:rPr lang="uk-UA" b="1" i="1" dirty="0" smtClean="0"/>
              <a:t>Піпетка </a:t>
            </a:r>
            <a:r>
              <a:rPr lang="uk-UA" i="1" dirty="0" smtClean="0"/>
              <a:t>використовується для того, щоб намалювати або зафарбувати малюнок тим самим кольором, який вже використовувався під час створення малюнка.</a:t>
            </a:r>
            <a:endParaRPr lang="uk-UA" i="1" dirty="0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714348" y="3214686"/>
            <a:ext cx="28575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/>
          <p:cNvSpPr/>
          <p:nvPr/>
        </p:nvSpPr>
        <p:spPr>
          <a:xfrm>
            <a:off x="1428728" y="3143248"/>
            <a:ext cx="3220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вибрати колір:</a:t>
            </a:r>
            <a:endParaRPr lang="uk-UA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1285852" y="3643314"/>
            <a:ext cx="3842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b="1" i="1" dirty="0" smtClean="0"/>
              <a:t>Вибери інструмент Піпетка.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1285852" y="407194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b="1" i="1" dirty="0" smtClean="0"/>
              <a:t>Встанови вказівник на потрібний колір вже намальованого фрагмента малюнка.</a:t>
            </a:r>
            <a:endParaRPr lang="uk-UA" b="1" i="1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1285852" y="471488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b="1" i="1" dirty="0" smtClean="0"/>
              <a:t>Клацни ліву кнопку миші та починай малювати.</a:t>
            </a:r>
            <a:endParaRPr lang="uk-UA" b="1" i="1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785786" y="521495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/>
              <a:t>Після цього вибраний колір встановлюється як колір верхнього квадратика на Палітрі кольорів і його можна використовувати для подальшого малювання.</a:t>
            </a:r>
            <a:endParaRPr lang="uk-UA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500430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Вставлення 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підпису до малюнка.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000240"/>
            <a:ext cx="6854553" cy="344257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1428728" y="535782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uk-UA" i="1" kern="0" dirty="0" smtClean="0">
                <a:latin typeface="Verdana"/>
              </a:rPr>
              <a:t>Інструменти </a:t>
            </a:r>
            <a:r>
              <a:rPr lang="uk-UA" b="1" i="1" kern="0" dirty="0" smtClean="0">
                <a:latin typeface="Verdana"/>
              </a:rPr>
              <a:t>Текст і Піпетка</a:t>
            </a:r>
            <a:r>
              <a:rPr lang="uk-UA" i="1" kern="0" dirty="0" smtClean="0">
                <a:latin typeface="Verdana"/>
              </a:rPr>
              <a:t> можна використовувати як при малюванні нової сцени, так і при малюванні нових виконавців та їх образів.</a:t>
            </a:r>
            <a:endParaRPr lang="uk-UA" i="1" kern="0" dirty="0">
              <a:latin typeface="Verdana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643306" y="85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Графічний </a:t>
            </a:r>
            <a:endParaRPr lang="en-US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редактор </a:t>
            </a: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Scratch</a:t>
            </a:r>
            <a:endParaRPr lang="uk-UA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71934" y="1071546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14348" y="2500306"/>
            <a:ext cx="5000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Гра </a:t>
            </a:r>
            <a:r>
              <a:rPr lang="uk-UA" sz="2000" b="1" i="1" dirty="0" err="1" smtClean="0"/>
              <a:t>“Чи</a:t>
            </a:r>
            <a:r>
              <a:rPr lang="uk-UA" sz="2000" b="1" i="1" dirty="0" smtClean="0"/>
              <a:t> знаєш ти свій клас?”</a:t>
            </a:r>
            <a:endParaRPr lang="uk-UA" sz="2000" dirty="0" smtClean="0"/>
          </a:p>
          <a:p>
            <a:r>
              <a:rPr lang="uk-UA" sz="2000" i="1" dirty="0" err="1" smtClean="0"/>
              <a:t>Уч</a:t>
            </a:r>
            <a:r>
              <a:rPr lang="uk-UA" sz="2000" i="1" dirty="0" smtClean="0"/>
              <a:t>. </a:t>
            </a:r>
            <a:r>
              <a:rPr lang="uk-UA" sz="2000" dirty="0" smtClean="0"/>
              <a:t>Покладіть руки на коліна, заплющить очі. </a:t>
            </a:r>
          </a:p>
          <a:p>
            <a:r>
              <a:rPr lang="uk-UA" sz="2000" dirty="0" smtClean="0"/>
              <a:t>Я називаю предмет, який є в нашому класі, а ви мені його показуєте рукою.</a:t>
            </a:r>
          </a:p>
          <a:p>
            <a:r>
              <a:rPr lang="uk-UA" sz="2000" dirty="0" smtClean="0"/>
              <a:t>Коли я скажу, щоб ви розплющили очі, ви побачите, </a:t>
            </a:r>
          </a:p>
          <a:p>
            <a:r>
              <a:rPr lang="uk-UA" sz="2000" dirty="0" smtClean="0"/>
              <a:t>чи правильно ви показали.</a:t>
            </a:r>
            <a:endParaRPr lang="uk-UA" sz="2000" dirty="0"/>
          </a:p>
        </p:txBody>
      </p:sp>
      <p:pic>
        <p:nvPicPr>
          <p:cNvPr id="2050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27241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00496" y="785794"/>
            <a:ext cx="3437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1781</TotalTime>
  <Words>544</Words>
  <Application>Microsoft Office PowerPoint</Application>
  <PresentationFormat>Екран (4:3)</PresentationFormat>
  <Paragraphs>93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274</cp:revision>
  <dcterms:created xsi:type="dcterms:W3CDTF">2015-07-30T12:36:53Z</dcterms:created>
  <dcterms:modified xsi:type="dcterms:W3CDTF">2015-12-11T20:05:32Z</dcterms:modified>
</cp:coreProperties>
</file>