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80" r:id="rId3"/>
    <p:sldId id="286" r:id="rId4"/>
    <p:sldId id="285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73" r:id="rId13"/>
    <p:sldId id="272" r:id="rId14"/>
    <p:sldId id="287" r:id="rId15"/>
    <p:sldId id="298" r:id="rId16"/>
    <p:sldId id="290" r:id="rId17"/>
    <p:sldId id="299" r:id="rId18"/>
    <p:sldId id="282" r:id="rId19"/>
    <p:sldId id="283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09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D7DBC-FFDA-4ACF-8191-B7DED54EB88E}" type="datetimeFigureOut">
              <a:rPr lang="uk-UA" smtClean="0"/>
              <a:pPr/>
              <a:t>08.01.2016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7A5738-4BA5-40B3-855F-7318E1F53657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6476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17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A5738-4BA5-40B3-855F-7318E1F53657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кутний трикут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Пі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grpSp>
        <p:nvGrpSpPr>
          <p:cNvPr id="2" name="Групувати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іліні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іліні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іліні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 сполучна ліні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Місце для дати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08.01.2016</a:t>
            </a:fld>
            <a:endParaRPr lang="uk-UA"/>
          </a:p>
        </p:txBody>
      </p:sp>
      <p:sp>
        <p:nvSpPr>
          <p:cNvPr id="19" name="Місце для нижнього колонтитула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Місце для номер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08.01.2016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08.01.2016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08.01.2016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08.01.2016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08.01.2016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08.01.2016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08.01.2016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08.01.2016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545B5BB-DD34-4A2D-857A-5C0C08D56356}" type="datetimeFigureOut">
              <a:rPr lang="uk-UA" smtClean="0"/>
              <a:pPr/>
              <a:t>08.01.2016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08.01.2016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8" name="Поліліні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іліні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кутний трикут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 сполучна ліні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іліні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іліні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кутний трикут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 сполучна ліні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Місце для заголовка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Місце для тексту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Місце для дати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545B5BB-DD34-4A2D-857A-5C0C08D56356}" type="datetimeFigureOut">
              <a:rPr lang="uk-UA" smtClean="0"/>
              <a:pPr/>
              <a:t>08.01.2016</a:t>
            </a:fld>
            <a:endParaRPr lang="uk-UA"/>
          </a:p>
        </p:txBody>
      </p:sp>
      <p:sp>
        <p:nvSpPr>
          <p:cNvPr id="22" name="Місце для нижнього колонтитула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Місце для номера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2D7CEAE-6AD3-4640-A1E8-13B42CE8EC2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hyperlink" Target="http://terehovskiy.at.ua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erehovskiy.at.u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erehovskiy.at.ua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4214810" y="785794"/>
            <a:ext cx="30171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 №17.</a:t>
            </a:r>
            <a:r>
              <a:rPr lang="uk-UA" sz="2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 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Навчаємося в</a:t>
            </a:r>
          </a:p>
          <a:p>
            <a:pPr algn="ctr"/>
            <a:r>
              <a:rPr lang="uk-UA" sz="2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24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2400" b="1" i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28992" y="2214554"/>
            <a:ext cx="5535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b="1" i="1" dirty="0" smtClean="0"/>
              <a:t>	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Інтернеті є багато цікавої та корисної інформації. Ти можеш шукати цікаві сайти, розважатися, спілкуватися з друзями, навчатися та багато іншого.</a:t>
            </a:r>
          </a:p>
          <a:p>
            <a:pPr indent="457200" algn="just"/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pic>
        <p:nvPicPr>
          <p:cNvPr id="3" name="Picture 2" descr="C:\Users\Admin\Desktop\розділ 4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143116"/>
            <a:ext cx="3500430" cy="3500430"/>
          </a:xfrm>
          <a:prstGeom prst="rect">
            <a:avLst/>
          </a:prstGeom>
          <a:noFill/>
        </p:spPr>
      </p:pic>
      <p:sp>
        <p:nvSpPr>
          <p:cNvPr id="1028" name="AutoShape 4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Результат пошуку зображень за запитом &quot;мережа інтернет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2532" name="AutoShape 4" descr="Результат пошуку зображень за запитом &quot;спілкуватися з друзями в інтернеті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 descr="C:\Users\Admin\Desktop\цікаві сайти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143380"/>
            <a:ext cx="3057515" cy="1915004"/>
          </a:xfrm>
          <a:prstGeom prst="rect">
            <a:avLst/>
          </a:prstGeom>
          <a:noFill/>
        </p:spPr>
      </p:pic>
      <p:pic>
        <p:nvPicPr>
          <p:cNvPr id="5" name="Picture 4" descr="C:\Users\Admin\Desktop\Нове зображення (1)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3714752"/>
            <a:ext cx="2612504" cy="231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714744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Навчаємося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28596" y="1928802"/>
            <a:ext cx="81439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пошуку необхідних матеріалів використовують спеціальні пошукові системи. Вони працюють дуже просто — потрібно ввести ключові слова або ключову фразу. Результати пошуку з являються на екрані комп'ютера у вигляді списку посилань. Проаналізуй результати пошуку, тому що іноді отримані результати можуть містити посилання на небезпечні сайти.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dmin\Desktop\Jta9hNDGu3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650992"/>
            <a:ext cx="3920686" cy="2207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714744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Навчаємося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28596" y="1928802"/>
            <a:ext cx="8143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/>
              <a:t>На малюнку подано алгоритм пошуку інформації в мережі </a:t>
            </a:r>
            <a:r>
              <a:rPr lang="uk-UA" sz="2400" b="1" i="1" dirty="0" smtClean="0">
                <a:solidFill>
                  <a:srgbClr val="FF0000"/>
                </a:solidFill>
              </a:rPr>
              <a:t>Інтернет.</a:t>
            </a:r>
            <a:endParaRPr lang="uk-UA" sz="2400" b="1" i="1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Admin\Desktop\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2714620"/>
            <a:ext cx="5572164" cy="361535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214546" y="3286124"/>
            <a:ext cx="3857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1. Добери ключові слова або фрази</a:t>
            </a:r>
            <a:endParaRPr lang="uk-UA" sz="16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2214546" y="3786190"/>
            <a:ext cx="4434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2. Організуй пошук потрібних матеріалів</a:t>
            </a:r>
            <a:endParaRPr lang="uk-UA" sz="16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4286256"/>
            <a:ext cx="37273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3. Проаналізуй результати пошуку</a:t>
            </a:r>
            <a:endParaRPr lang="uk-UA" sz="16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14546" y="4714884"/>
            <a:ext cx="3316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b="1" i="1" dirty="0" smtClean="0"/>
              <a:t>4. Збережи результати пошуку</a:t>
            </a:r>
            <a:endParaRPr lang="uk-UA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71934" y="1071546"/>
            <a:ext cx="3618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Фізхвилинка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050" name="Picture 2" descr="C:\Users\Admin\Desktop\Зарядка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2143116"/>
            <a:ext cx="2724150" cy="34671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00100" y="2357430"/>
            <a:ext cx="4357718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Працювати перестали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тепер всі дружно встали.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Будемо відпочивати,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Нумо, вправу починати!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Руки вгору, руки вниз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 легесенько пригнись.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Покрутились, повертілись,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хвилинку зупинились.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Пострибали,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пострибали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 — присіли, другий — встали.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 за парти посідали.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кутник 4"/>
          <p:cNvSpPr/>
          <p:nvPr/>
        </p:nvSpPr>
        <p:spPr>
          <a:xfrm>
            <a:off x="4000496" y="785794"/>
            <a:ext cx="343715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Працюємо за </a:t>
            </a:r>
          </a:p>
          <a:p>
            <a:pPr marL="914400" indent="-914400"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комп’ютером</a:t>
            </a:r>
          </a:p>
        </p:txBody>
      </p:sp>
      <p:pic>
        <p:nvPicPr>
          <p:cNvPr id="1026" name="Picture 2" descr="C:\Users\Admin\Desktop\системний бл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00372"/>
            <a:ext cx="3286148" cy="3286148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2857496"/>
            <a:ext cx="3000396" cy="379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072477"/>
            <a:ext cx="3571900" cy="3271459"/>
          </a:xfrm>
          <a:prstGeom prst="rect">
            <a:avLst/>
          </a:prstGeom>
          <a:noFill/>
        </p:spPr>
      </p:pic>
      <p:sp>
        <p:nvSpPr>
          <p:cNvPr id="14" name="Прямокутник 13"/>
          <p:cNvSpPr/>
          <p:nvPr/>
        </p:nvSpPr>
        <p:spPr>
          <a:xfrm>
            <a:off x="500034" y="1928802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alebarda" pitchFamily="50" charset="0"/>
              </a:rPr>
              <a:t>Увага</a:t>
            </a:r>
            <a:r>
              <a:rPr lang="ru-RU" b="1" dirty="0" smtClean="0">
                <a:solidFill>
                  <a:srgbClr val="FF0000"/>
                </a:solidFill>
                <a:latin typeface="alebarda" pitchFamily="50" charset="0"/>
              </a:rPr>
              <a:t>!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Під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час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роботи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з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комп’ютером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дотримуйтеся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правил </a:t>
            </a:r>
            <a:r>
              <a:rPr lang="ru-RU" b="1" i="1" dirty="0" err="1" smtClean="0">
                <a:latin typeface="alebarda" pitchFamily="50" charset="0"/>
                <a:ea typeface="Adobe Kaiti Std R" pitchFamily="18" charset="-128"/>
              </a:rPr>
              <a:t>безпеки</a:t>
            </a:r>
            <a:r>
              <a:rPr lang="ru-RU" b="1" i="1" dirty="0" smtClean="0">
                <a:latin typeface="alebarda" pitchFamily="50" charset="0"/>
                <a:ea typeface="Adobe Kaiti Std R" pitchFamily="18" charset="-128"/>
              </a:rPr>
              <a:t> </a:t>
            </a:r>
            <a:r>
              <a:rPr lang="uk-UA" b="1" i="1" dirty="0" smtClean="0">
                <a:latin typeface="alebarda" pitchFamily="50" charset="0"/>
                <a:ea typeface="Adobe Kaiti Std R" pitchFamily="18" charset="-128"/>
              </a:rPr>
              <a:t>та санітарно-гігієнічних норм.</a:t>
            </a:r>
            <a:endParaRPr lang="uk-UA" b="1" dirty="0">
              <a:latin typeface="alebarda" pitchFamily="50" charset="0"/>
              <a:ea typeface="Adobe Kaiti Std R" pitchFamily="18" charset="-128"/>
            </a:endParaRPr>
          </a:p>
        </p:txBody>
      </p:sp>
      <p:sp>
        <p:nvSpPr>
          <p:cNvPr id="16" name="Блок-схема: альтернативний процес 15"/>
          <p:cNvSpPr/>
          <p:nvPr/>
        </p:nvSpPr>
        <p:spPr>
          <a:xfrm>
            <a:off x="428596" y="1857364"/>
            <a:ext cx="8001056" cy="785818"/>
          </a:xfrm>
          <a:prstGeom prst="flowChartAlternateProcess">
            <a:avLst/>
          </a:prstGeom>
          <a:solidFill>
            <a:schemeClr val="accent2">
              <a:lumMod val="60000"/>
              <a:lumOff val="40000"/>
              <a:alpha val="3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кутник 8"/>
          <p:cNvSpPr/>
          <p:nvPr/>
        </p:nvSpPr>
        <p:spPr>
          <a:xfrm>
            <a:off x="6572264" y="2786058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Центр монітора</a:t>
            </a:r>
          </a:p>
          <a:p>
            <a:r>
              <a:rPr lang="uk-UA" sz="1400" dirty="0" smtClean="0"/>
              <a:t>на рівні очей</a:t>
            </a:r>
            <a:endParaRPr lang="uk-UA" sz="1400" dirty="0"/>
          </a:p>
        </p:txBody>
      </p:sp>
      <p:sp>
        <p:nvSpPr>
          <p:cNvPr id="10" name="Прямокутник 9"/>
          <p:cNvSpPr/>
          <p:nvPr/>
        </p:nvSpPr>
        <p:spPr>
          <a:xfrm>
            <a:off x="4857752" y="3857628"/>
            <a:ext cx="11608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Шия пряма</a:t>
            </a:r>
            <a:endParaRPr lang="uk-UA" sz="1400" dirty="0"/>
          </a:p>
        </p:txBody>
      </p:sp>
      <p:sp>
        <p:nvSpPr>
          <p:cNvPr id="12" name="Прямокутник 11"/>
          <p:cNvSpPr/>
          <p:nvPr/>
        </p:nvSpPr>
        <p:spPr>
          <a:xfrm>
            <a:off x="6715140" y="3643314"/>
            <a:ext cx="10070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50–60 см</a:t>
            </a:r>
            <a:endParaRPr lang="uk-UA" sz="1400" dirty="0"/>
          </a:p>
        </p:txBody>
      </p:sp>
      <p:cxnSp>
        <p:nvCxnSpPr>
          <p:cNvPr id="15" name="Пряма зі стрілкою 14"/>
          <p:cNvCxnSpPr/>
          <p:nvPr/>
        </p:nvCxnSpPr>
        <p:spPr>
          <a:xfrm>
            <a:off x="6858016" y="3571876"/>
            <a:ext cx="785818" cy="1588"/>
          </a:xfrm>
          <a:prstGeom prst="straightConnector1">
            <a:avLst/>
          </a:prstGeom>
          <a:ln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кутник 16"/>
          <p:cNvSpPr/>
          <p:nvPr/>
        </p:nvSpPr>
        <p:spPr>
          <a:xfrm>
            <a:off x="7358082" y="5286388"/>
            <a:ext cx="12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 smtClean="0"/>
              <a:t>Стопи на</a:t>
            </a:r>
          </a:p>
          <a:p>
            <a:r>
              <a:rPr lang="uk-UA" sz="1400" dirty="0" smtClean="0"/>
              <a:t>підлозі</a:t>
            </a:r>
            <a:endParaRPr lang="uk-UA" sz="1400" dirty="0"/>
          </a:p>
        </p:txBody>
      </p:sp>
      <p:sp>
        <p:nvSpPr>
          <p:cNvPr id="18" name="Прямокутник 17"/>
          <p:cNvSpPr/>
          <p:nvPr/>
        </p:nvSpPr>
        <p:spPr>
          <a:xfrm>
            <a:off x="5572132" y="6357958"/>
            <a:ext cx="31951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 smtClean="0"/>
              <a:t>Використовуйте підставку для ніг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85720" y="185736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b="1" i="1" dirty="0" smtClean="0">
                <a:latin typeface="+mj-lt"/>
                <a:cs typeface="Arial" pitchFamily="34" charset="0"/>
              </a:rPr>
              <a:t>Завдання 1.</a:t>
            </a:r>
            <a:r>
              <a:rPr lang="uk-UA" b="1" i="1" dirty="0" smtClean="0">
                <a:latin typeface="+mj-lt"/>
              </a:rPr>
              <a:t> </a:t>
            </a:r>
            <a:r>
              <a:rPr lang="uk-UA" i="1" dirty="0" smtClean="0"/>
              <a:t>Запиши кілька назв сайтів, які можна використовувати для навчання.</a:t>
            </a:r>
            <a:endParaRPr lang="uk-UA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143380"/>
            <a:ext cx="4857784" cy="240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кутник 13"/>
          <p:cNvSpPr/>
          <p:nvPr/>
        </p:nvSpPr>
        <p:spPr>
          <a:xfrm>
            <a:off x="642910" y="2428868"/>
            <a:ext cx="585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1. Сайт </a:t>
            </a:r>
            <a:r>
              <a:rPr lang="uk-UA" sz="2800" b="1" i="1" dirty="0" err="1" smtClean="0"/>
              <a:t>Tux</a:t>
            </a:r>
            <a:r>
              <a:rPr lang="uk-UA" sz="2800" b="1" i="1" dirty="0" smtClean="0"/>
              <a:t> </a:t>
            </a:r>
            <a:r>
              <a:rPr lang="uk-UA" sz="2800" b="1" i="1" dirty="0" err="1" smtClean="0"/>
              <a:t>Paint</a:t>
            </a:r>
            <a:r>
              <a:rPr lang="uk-UA" sz="2800" b="1" i="1" dirty="0" smtClean="0"/>
              <a:t>.</a:t>
            </a:r>
            <a:endParaRPr lang="uk-UA" sz="2800" b="1" i="1" dirty="0"/>
          </a:p>
        </p:txBody>
      </p:sp>
      <p:sp>
        <p:nvSpPr>
          <p:cNvPr id="17" name="Прямокутник 16"/>
          <p:cNvSpPr/>
          <p:nvPr/>
        </p:nvSpPr>
        <p:spPr>
          <a:xfrm>
            <a:off x="928662" y="3000372"/>
            <a:ext cx="585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2. Сайт </a:t>
            </a:r>
            <a:r>
              <a:rPr lang="en-US" sz="2800" b="1" i="1" dirty="0" err="1" smtClean="0"/>
              <a:t>Gcompris</a:t>
            </a:r>
            <a:r>
              <a:rPr lang="uk-UA" sz="2800" b="1" i="1" dirty="0" smtClean="0"/>
              <a:t>.  </a:t>
            </a:r>
          </a:p>
        </p:txBody>
      </p:sp>
      <p:sp>
        <p:nvSpPr>
          <p:cNvPr id="18" name="Прямокутник 17"/>
          <p:cNvSpPr/>
          <p:nvPr/>
        </p:nvSpPr>
        <p:spPr>
          <a:xfrm>
            <a:off x="1357290" y="3571876"/>
            <a:ext cx="5857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 smtClean="0"/>
              <a:t>3. Сайт </a:t>
            </a:r>
            <a:r>
              <a:rPr lang="en-US" sz="2800" b="1" i="1" dirty="0" smtClean="0"/>
              <a:t>Scratch </a:t>
            </a:r>
            <a:r>
              <a:rPr lang="uk-UA" sz="2800" b="1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кутник 14"/>
          <p:cNvSpPr/>
          <p:nvPr/>
        </p:nvSpPr>
        <p:spPr>
          <a:xfrm>
            <a:off x="642910" y="1928802"/>
            <a:ext cx="6929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b="1" i="1" dirty="0" smtClean="0">
                <a:latin typeface="Arial" pitchFamily="34" charset="0"/>
                <a:cs typeface="Arial" pitchFamily="34" charset="0"/>
              </a:rPr>
              <a:t>Завдання 2</a:t>
            </a:r>
            <a:r>
              <a:rPr lang="uk-UA" i="1" dirty="0" smtClean="0">
                <a:cs typeface="Arial" pitchFamily="34" charset="0"/>
              </a:rPr>
              <a:t>.</a:t>
            </a:r>
            <a:r>
              <a:rPr lang="uk-UA" b="1" i="1" dirty="0" smtClean="0"/>
              <a:t> </a:t>
            </a:r>
            <a:r>
              <a:rPr lang="uk-UA" i="1" dirty="0" smtClean="0"/>
              <a:t>Пронумеруй     команди    алгоритму    пошуку    матеріалів у мережі Інтернет</a:t>
            </a:r>
          </a:p>
          <a:p>
            <a:pPr indent="457200" algn="just"/>
            <a:endParaRPr lang="uk-UA" i="1" dirty="0"/>
          </a:p>
        </p:txBody>
      </p:sp>
      <p:grpSp>
        <p:nvGrpSpPr>
          <p:cNvPr id="2" name="Групувати 24"/>
          <p:cNvGrpSpPr/>
          <p:nvPr/>
        </p:nvGrpSpPr>
        <p:grpSpPr>
          <a:xfrm>
            <a:off x="1571604" y="2714620"/>
            <a:ext cx="6000776" cy="369332"/>
            <a:chOff x="1571604" y="2857496"/>
            <a:chExt cx="6000776" cy="369332"/>
          </a:xfrm>
        </p:grpSpPr>
        <p:sp>
          <p:nvSpPr>
            <p:cNvPr id="17" name="Прямокутник 16"/>
            <p:cNvSpPr/>
            <p:nvPr/>
          </p:nvSpPr>
          <p:spPr>
            <a:xfrm>
              <a:off x="2285984" y="2857496"/>
              <a:ext cx="52863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Відкрий сторінку пошукової системи. </a:t>
              </a:r>
              <a:endParaRPr lang="uk-UA" b="1" i="1" kern="0" dirty="0">
                <a:latin typeface="Verdana"/>
              </a:endParaRPr>
            </a:p>
          </p:txBody>
        </p:sp>
        <p:sp>
          <p:nvSpPr>
            <p:cNvPr id="18" name="Прямокутник 17"/>
            <p:cNvSpPr/>
            <p:nvPr/>
          </p:nvSpPr>
          <p:spPr>
            <a:xfrm>
              <a:off x="1571604" y="2857496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3" name="Групувати 25"/>
          <p:cNvGrpSpPr/>
          <p:nvPr/>
        </p:nvGrpSpPr>
        <p:grpSpPr>
          <a:xfrm>
            <a:off x="1571604" y="3286124"/>
            <a:ext cx="6000776" cy="369332"/>
            <a:chOff x="1571604" y="3571876"/>
            <a:chExt cx="6000776" cy="369332"/>
          </a:xfrm>
        </p:grpSpPr>
        <p:sp>
          <p:nvSpPr>
            <p:cNvPr id="19" name="Прямокутник 18"/>
            <p:cNvSpPr/>
            <p:nvPr/>
          </p:nvSpPr>
          <p:spPr>
            <a:xfrm>
              <a:off x="2285984" y="3571876"/>
              <a:ext cx="52863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Добери ключові слова або фразу.</a:t>
              </a:r>
              <a:endParaRPr lang="uk-UA" b="1" i="1" kern="0" dirty="0">
                <a:latin typeface="Verdana"/>
              </a:endParaRPr>
            </a:p>
          </p:txBody>
        </p:sp>
        <p:sp>
          <p:nvSpPr>
            <p:cNvPr id="22" name="Прямокутник 21"/>
            <p:cNvSpPr/>
            <p:nvPr/>
          </p:nvSpPr>
          <p:spPr>
            <a:xfrm>
              <a:off x="1571604" y="3571876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</p:grpSp>
      <p:grpSp>
        <p:nvGrpSpPr>
          <p:cNvPr id="5" name="Групувати 26"/>
          <p:cNvGrpSpPr/>
          <p:nvPr/>
        </p:nvGrpSpPr>
        <p:grpSpPr>
          <a:xfrm>
            <a:off x="1571604" y="3929066"/>
            <a:ext cx="6000776" cy="369332"/>
            <a:chOff x="1571604" y="4143380"/>
            <a:chExt cx="6000776" cy="369332"/>
          </a:xfrm>
        </p:grpSpPr>
        <p:sp>
          <p:nvSpPr>
            <p:cNvPr id="20" name="Прямокутник 19"/>
            <p:cNvSpPr/>
            <p:nvPr/>
          </p:nvSpPr>
          <p:spPr>
            <a:xfrm>
              <a:off x="2285984" y="4143380"/>
              <a:ext cx="52863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Відкрий браузер.</a:t>
              </a:r>
              <a:endParaRPr lang="uk-UA" b="1" i="1" kern="0" dirty="0">
                <a:latin typeface="Verdana"/>
              </a:endParaRPr>
            </a:p>
          </p:txBody>
        </p:sp>
        <p:sp>
          <p:nvSpPr>
            <p:cNvPr id="23" name="Прямокутник 22"/>
            <p:cNvSpPr/>
            <p:nvPr/>
          </p:nvSpPr>
          <p:spPr>
            <a:xfrm>
              <a:off x="1571604" y="4143380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2400" b="1" i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Групувати 27"/>
          <p:cNvGrpSpPr/>
          <p:nvPr/>
        </p:nvGrpSpPr>
        <p:grpSpPr>
          <a:xfrm>
            <a:off x="1571604" y="4572008"/>
            <a:ext cx="6286544" cy="369332"/>
            <a:chOff x="1571604" y="4786322"/>
            <a:chExt cx="6286544" cy="369332"/>
          </a:xfrm>
        </p:grpSpPr>
        <p:sp>
          <p:nvSpPr>
            <p:cNvPr id="21" name="Прямокутник 20"/>
            <p:cNvSpPr/>
            <p:nvPr/>
          </p:nvSpPr>
          <p:spPr>
            <a:xfrm>
              <a:off x="2285984" y="4786322"/>
              <a:ext cx="55721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Збережи результати пошуку.</a:t>
              </a:r>
              <a:endParaRPr lang="uk-UA" b="1" i="1" kern="0" dirty="0">
                <a:latin typeface="Verdana"/>
              </a:endParaRPr>
            </a:p>
          </p:txBody>
        </p:sp>
        <p:sp>
          <p:nvSpPr>
            <p:cNvPr id="24" name="Прямокутник 23"/>
            <p:cNvSpPr/>
            <p:nvPr/>
          </p:nvSpPr>
          <p:spPr>
            <a:xfrm>
              <a:off x="1571604" y="4786322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3929058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grpSp>
        <p:nvGrpSpPr>
          <p:cNvPr id="7" name="Групувати 27"/>
          <p:cNvGrpSpPr/>
          <p:nvPr/>
        </p:nvGrpSpPr>
        <p:grpSpPr>
          <a:xfrm>
            <a:off x="1571604" y="5214950"/>
            <a:ext cx="6286544" cy="369332"/>
            <a:chOff x="1571604" y="4786322"/>
            <a:chExt cx="6286544" cy="369332"/>
          </a:xfrm>
        </p:grpSpPr>
        <p:sp>
          <p:nvSpPr>
            <p:cNvPr id="27" name="Прямокутник 26"/>
            <p:cNvSpPr/>
            <p:nvPr/>
          </p:nvSpPr>
          <p:spPr>
            <a:xfrm>
              <a:off x="2285984" y="4786322"/>
              <a:ext cx="55721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Проаналізуй результати пошуку</a:t>
              </a:r>
              <a:r>
                <a:rPr lang="uk-UA" b="1" i="1" kern="0" dirty="0" smtClean="0">
                  <a:solidFill>
                    <a:srgbClr val="FFFFFF"/>
                  </a:solidFill>
                  <a:latin typeface="Verdana"/>
                </a:rPr>
                <a:t>.</a:t>
              </a:r>
              <a:endParaRPr lang="uk-UA" b="1" i="1" kern="0" dirty="0">
                <a:solidFill>
                  <a:srgbClr val="FFFFFF"/>
                </a:solidFill>
                <a:latin typeface="Verdana"/>
              </a:endParaRPr>
            </a:p>
          </p:txBody>
        </p:sp>
        <p:sp>
          <p:nvSpPr>
            <p:cNvPr id="28" name="Прямокутник 27"/>
            <p:cNvSpPr/>
            <p:nvPr/>
          </p:nvSpPr>
          <p:spPr>
            <a:xfrm>
              <a:off x="1571604" y="4786322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26" name="Групувати 27"/>
          <p:cNvGrpSpPr/>
          <p:nvPr/>
        </p:nvGrpSpPr>
        <p:grpSpPr>
          <a:xfrm>
            <a:off x="1571604" y="5786454"/>
            <a:ext cx="6286544" cy="646331"/>
            <a:chOff x="1571604" y="4786322"/>
            <a:chExt cx="6286544" cy="646331"/>
          </a:xfrm>
        </p:grpSpPr>
        <p:sp>
          <p:nvSpPr>
            <p:cNvPr id="34" name="Прямокутник 33"/>
            <p:cNvSpPr/>
            <p:nvPr/>
          </p:nvSpPr>
          <p:spPr>
            <a:xfrm>
              <a:off x="2285984" y="4786322"/>
              <a:ext cx="557216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uk-UA" b="1" i="1" kern="0" dirty="0" smtClean="0">
                  <a:latin typeface="Verdana"/>
                </a:rPr>
                <a:t>Організуй пошук за ключовими словами.</a:t>
              </a:r>
              <a:endParaRPr lang="uk-UA" b="1" i="1" kern="0" dirty="0">
                <a:latin typeface="Verdana"/>
              </a:endParaRPr>
            </a:p>
          </p:txBody>
        </p:sp>
        <p:sp>
          <p:nvSpPr>
            <p:cNvPr id="35" name="Прямокутник 34"/>
            <p:cNvSpPr/>
            <p:nvPr/>
          </p:nvSpPr>
          <p:spPr>
            <a:xfrm>
              <a:off x="1571604" y="4786322"/>
              <a:ext cx="428628" cy="357190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571604" y="3929066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1</a:t>
            </a:r>
            <a:endParaRPr lang="uk-UA" sz="2400" b="1" i="1" dirty="0"/>
          </a:p>
        </p:txBody>
      </p:sp>
      <p:sp>
        <p:nvSpPr>
          <p:cNvPr id="39" name="TextBox 38"/>
          <p:cNvSpPr txBox="1"/>
          <p:nvPr/>
        </p:nvSpPr>
        <p:spPr>
          <a:xfrm>
            <a:off x="1571604" y="2714620"/>
            <a:ext cx="380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2</a:t>
            </a:r>
            <a:endParaRPr lang="uk-UA" sz="2400" b="1" i="1" dirty="0"/>
          </a:p>
        </p:txBody>
      </p:sp>
      <p:sp>
        <p:nvSpPr>
          <p:cNvPr id="40" name="TextBox 39"/>
          <p:cNvSpPr txBox="1"/>
          <p:nvPr/>
        </p:nvSpPr>
        <p:spPr>
          <a:xfrm>
            <a:off x="1571604" y="328612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3</a:t>
            </a:r>
            <a:endParaRPr lang="uk-UA" sz="2400" b="1" i="1" dirty="0"/>
          </a:p>
        </p:txBody>
      </p:sp>
      <p:sp>
        <p:nvSpPr>
          <p:cNvPr id="41" name="TextBox 40"/>
          <p:cNvSpPr txBox="1"/>
          <p:nvPr/>
        </p:nvSpPr>
        <p:spPr>
          <a:xfrm>
            <a:off x="1571604" y="5786454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4</a:t>
            </a:r>
            <a:endParaRPr lang="uk-UA" sz="2400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1571604" y="5214950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5</a:t>
            </a:r>
            <a:endParaRPr lang="uk-UA" sz="2400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1571604" y="4572008"/>
            <a:ext cx="378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 smtClean="0"/>
              <a:t>6</a:t>
            </a:r>
            <a:endParaRPr lang="uk-UA" sz="2400" b="1" i="1" dirty="0"/>
          </a:p>
        </p:txBody>
      </p:sp>
    </p:spTree>
    <p:extLst>
      <p:ext uri="{BB962C8B-B14F-4D97-AF65-F5344CB8AC3E}">
        <p14:creationId xmlns="" xmlns:p14="http://schemas.microsoft.com/office/powerpoint/2010/main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  <p:grpSp>
        <p:nvGrpSpPr>
          <p:cNvPr id="47" name="Групувати 46"/>
          <p:cNvGrpSpPr/>
          <p:nvPr/>
        </p:nvGrpSpPr>
        <p:grpSpPr>
          <a:xfrm>
            <a:off x="357158" y="1857364"/>
            <a:ext cx="7715304" cy="1271767"/>
            <a:chOff x="357158" y="1857364"/>
            <a:chExt cx="7715304" cy="1271767"/>
          </a:xfrm>
        </p:grpSpPr>
        <p:sp>
          <p:nvSpPr>
            <p:cNvPr id="7" name="Прямокутник 6"/>
            <p:cNvSpPr/>
            <p:nvPr/>
          </p:nvSpPr>
          <p:spPr>
            <a:xfrm>
              <a:off x="357158" y="1928802"/>
              <a:ext cx="771530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/>
              <a:r>
                <a:rPr lang="uk-UA" b="1" i="1" dirty="0" smtClean="0">
                  <a:latin typeface="+mj-lt"/>
                  <a:cs typeface="Arial" pitchFamily="34" charset="0"/>
                </a:rPr>
                <a:t>Завдання 3</a:t>
              </a:r>
              <a:r>
                <a:rPr lang="uk-UA" i="1" dirty="0" smtClean="0">
                  <a:latin typeface="+mj-lt"/>
                  <a:cs typeface="Arial" pitchFamily="34" charset="0"/>
                </a:rPr>
                <a:t>.</a:t>
              </a:r>
              <a:r>
                <a:rPr lang="uk-UA" b="1" i="1" dirty="0" smtClean="0">
                  <a:latin typeface="+mj-lt"/>
                </a:rPr>
                <a:t> </a:t>
              </a:r>
              <a:r>
                <a:rPr lang="uk-UA" i="1" dirty="0" smtClean="0"/>
                <a:t>Для чого використовується кнопка?</a:t>
              </a:r>
            </a:p>
            <a:p>
              <a:pPr indent="457200" algn="just"/>
              <a:endParaRPr lang="uk-UA" i="1" dirty="0" smtClean="0"/>
            </a:p>
            <a:p>
              <a:pPr indent="457200" algn="just"/>
              <a:r>
                <a:rPr lang="uk-UA" i="1" dirty="0" smtClean="0"/>
                <a:t>Пронумеруй     команди    алгоритму    пошуку    матеріалів у мережі </a:t>
              </a:r>
              <a:r>
                <a:rPr lang="uk-UA" b="1" i="1" dirty="0" smtClean="0">
                  <a:solidFill>
                    <a:srgbClr val="FF0000"/>
                  </a:solidFill>
                </a:rPr>
                <a:t>Інтернет</a:t>
              </a:r>
            </a:p>
          </p:txBody>
        </p:sp>
        <p:sp>
          <p:nvSpPr>
            <p:cNvPr id="36" name="Стрілка вліво 35"/>
            <p:cNvSpPr/>
            <p:nvPr/>
          </p:nvSpPr>
          <p:spPr>
            <a:xfrm>
              <a:off x="6715140" y="1857364"/>
              <a:ext cx="642942" cy="500066"/>
            </a:xfrm>
            <a:prstGeom prst="leftArrow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40" name="Групувати 39"/>
          <p:cNvGrpSpPr/>
          <p:nvPr/>
        </p:nvGrpSpPr>
        <p:grpSpPr>
          <a:xfrm>
            <a:off x="785786" y="3214686"/>
            <a:ext cx="5910939" cy="500066"/>
            <a:chOff x="785786" y="3214686"/>
            <a:chExt cx="5910939" cy="500066"/>
          </a:xfrm>
        </p:grpSpPr>
        <p:sp>
          <p:nvSpPr>
            <p:cNvPr id="37" name="Округлений прямокутник 36"/>
            <p:cNvSpPr/>
            <p:nvPr/>
          </p:nvSpPr>
          <p:spPr>
            <a:xfrm>
              <a:off x="785786" y="3214686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8" name="Прямокутник 37"/>
            <p:cNvSpPr/>
            <p:nvPr/>
          </p:nvSpPr>
          <p:spPr>
            <a:xfrm>
              <a:off x="1571604" y="3214686"/>
              <a:ext cx="512512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b="1" i="1" kern="0" dirty="0" smtClean="0">
                  <a:latin typeface="Verdana"/>
                </a:rPr>
                <a:t>Зменшити розмір малюнка.</a:t>
              </a:r>
              <a:endParaRPr lang="uk-UA" sz="2400" b="1" i="1" kern="0" dirty="0">
                <a:latin typeface="Verdana"/>
              </a:endParaRPr>
            </a:p>
          </p:txBody>
        </p:sp>
      </p:grpSp>
      <p:grpSp>
        <p:nvGrpSpPr>
          <p:cNvPr id="41" name="Групувати 40"/>
          <p:cNvGrpSpPr/>
          <p:nvPr/>
        </p:nvGrpSpPr>
        <p:grpSpPr>
          <a:xfrm>
            <a:off x="785786" y="4000504"/>
            <a:ext cx="7988431" cy="500066"/>
            <a:chOff x="785786" y="3214686"/>
            <a:chExt cx="7988431" cy="500066"/>
          </a:xfrm>
        </p:grpSpPr>
        <p:sp>
          <p:nvSpPr>
            <p:cNvPr id="42" name="Округлений прямокутник 41"/>
            <p:cNvSpPr/>
            <p:nvPr/>
          </p:nvSpPr>
          <p:spPr>
            <a:xfrm>
              <a:off x="785786" y="3214686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3" name="Прямокутник 42"/>
            <p:cNvSpPr/>
            <p:nvPr/>
          </p:nvSpPr>
          <p:spPr>
            <a:xfrm>
              <a:off x="1571604" y="3214686"/>
              <a:ext cx="720261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b="1" i="1" kern="0" dirty="0" smtClean="0">
                  <a:latin typeface="Verdana"/>
                </a:rPr>
                <a:t>Повернутися до попередньої сторінки. </a:t>
              </a:r>
              <a:endParaRPr lang="uk-UA" sz="2400" b="1" i="1" kern="0" dirty="0">
                <a:latin typeface="Verdana"/>
              </a:endParaRPr>
            </a:p>
          </p:txBody>
        </p:sp>
      </p:grpSp>
      <p:grpSp>
        <p:nvGrpSpPr>
          <p:cNvPr id="44" name="Групувати 43"/>
          <p:cNvGrpSpPr/>
          <p:nvPr/>
        </p:nvGrpSpPr>
        <p:grpSpPr>
          <a:xfrm>
            <a:off x="785786" y="4786322"/>
            <a:ext cx="7731950" cy="500066"/>
            <a:chOff x="785786" y="3214686"/>
            <a:chExt cx="7731950" cy="500066"/>
          </a:xfrm>
        </p:grpSpPr>
        <p:sp>
          <p:nvSpPr>
            <p:cNvPr id="45" name="Округлений прямокутник 44"/>
            <p:cNvSpPr/>
            <p:nvPr/>
          </p:nvSpPr>
          <p:spPr>
            <a:xfrm>
              <a:off x="785786" y="3214686"/>
              <a:ext cx="571504" cy="500066"/>
            </a:xfrm>
            <a:prstGeom prst="roundRect">
              <a:avLst/>
            </a:prstGeom>
            <a:noFill/>
            <a:ln cmpd="sng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46" name="Прямокутник 45"/>
            <p:cNvSpPr/>
            <p:nvPr/>
          </p:nvSpPr>
          <p:spPr>
            <a:xfrm>
              <a:off x="1571604" y="3214686"/>
              <a:ext cx="694613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>
                <a:defRPr/>
              </a:pPr>
              <a:r>
                <a:rPr lang="uk-UA" sz="2400" b="1" i="1" kern="0" dirty="0" smtClean="0">
                  <a:latin typeface="Verdana"/>
                </a:rPr>
                <a:t>Переглянути зображення на сторінці.</a:t>
              </a:r>
              <a:endParaRPr lang="uk-UA" sz="2400" b="1" i="1" kern="0" dirty="0">
                <a:latin typeface="Verdana"/>
              </a:endParaRPr>
            </a:p>
          </p:txBody>
        </p:sp>
      </p:grpSp>
      <p:sp>
        <p:nvSpPr>
          <p:cNvPr id="48" name="L-подібна фігура 47"/>
          <p:cNvSpPr/>
          <p:nvPr/>
        </p:nvSpPr>
        <p:spPr>
          <a:xfrm rot="2331570" flipH="1">
            <a:off x="982477" y="3963373"/>
            <a:ext cx="285752" cy="500066"/>
          </a:xfrm>
          <a:prstGeom prst="corner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71934" y="785794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 algn="ctr"/>
            <a:r>
              <a:rPr lang="uk-UA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Розв’яжіть завдання</a:t>
            </a:r>
            <a:endParaRPr lang="uk-UA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32" name="Прямокутник 31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  <p:sp>
        <p:nvSpPr>
          <p:cNvPr id="7" name="Прямокутник 6"/>
          <p:cNvSpPr/>
          <p:nvPr/>
        </p:nvSpPr>
        <p:spPr>
          <a:xfrm>
            <a:off x="357158" y="1928802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 smtClean="0">
                <a:latin typeface="+mj-lt"/>
                <a:cs typeface="Arial" pitchFamily="34" charset="0"/>
              </a:rPr>
              <a:t>Завдання 4</a:t>
            </a:r>
            <a:r>
              <a:rPr lang="uk-UA" sz="2000" i="1" dirty="0" smtClean="0">
                <a:latin typeface="+mj-lt"/>
                <a:cs typeface="Arial" pitchFamily="34" charset="0"/>
              </a:rPr>
              <a:t>.</a:t>
            </a:r>
            <a:r>
              <a:rPr lang="uk-UA" sz="2000" b="1" i="1" dirty="0" smtClean="0">
                <a:latin typeface="+mj-lt"/>
              </a:rPr>
              <a:t> </a:t>
            </a:r>
            <a:r>
              <a:rPr lang="uk-UA" sz="2000" i="1" dirty="0" smtClean="0"/>
              <a:t>Познач малюнок, що утворився із запропонованих фігур. Чи може бути кілька відповідей?</a:t>
            </a:r>
            <a:endParaRPr lang="uk-UA" sz="2000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lum bright="10000" contrast="-8000"/>
          </a:blip>
          <a:srcRect/>
          <a:stretch>
            <a:fillRect/>
          </a:stretch>
        </p:blipFill>
        <p:spPr bwMode="auto">
          <a:xfrm>
            <a:off x="1428728" y="2857496"/>
            <a:ext cx="6500858" cy="3092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Округлений прямокутник 19"/>
          <p:cNvSpPr/>
          <p:nvPr/>
        </p:nvSpPr>
        <p:spPr>
          <a:xfrm>
            <a:off x="6786578" y="4857760"/>
            <a:ext cx="1071570" cy="1071570"/>
          </a:xfrm>
          <a:prstGeom prst="roundRect">
            <a:avLst/>
          </a:prstGeom>
          <a:solidFill>
            <a:srgbClr val="FF0000">
              <a:alpha val="12000"/>
            </a:srgbClr>
          </a:solidFill>
          <a:ln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33398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3286116" y="2143116"/>
            <a:ext cx="542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1</a:t>
            </a:r>
            <a:r>
              <a:rPr lang="uk-UA" b="1" dirty="0" smtClean="0"/>
              <a:t>.</a:t>
            </a:r>
            <a:r>
              <a:rPr lang="uk-UA" b="1" i="1" dirty="0" smtClean="0"/>
              <a:t> Назви сайти програм, які ти вивчав на уроках інформатики.</a:t>
            </a:r>
          </a:p>
        </p:txBody>
      </p:sp>
      <p:sp>
        <p:nvSpPr>
          <p:cNvPr id="14" name="Прямокутник 13"/>
          <p:cNvSpPr/>
          <p:nvPr/>
        </p:nvSpPr>
        <p:spPr>
          <a:xfrm>
            <a:off x="3286116" y="2928934"/>
            <a:ext cx="55851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uk-UA" b="1" dirty="0" smtClean="0">
                <a:solidFill>
                  <a:srgbClr val="FF0000"/>
                </a:solidFill>
              </a:rPr>
              <a:t>2. </a:t>
            </a:r>
            <a:r>
              <a:rPr lang="uk-UA" b="1" i="1" dirty="0" smtClean="0"/>
              <a:t>Знайди та прочитай абзац, у якому</a:t>
            </a:r>
          </a:p>
          <a:p>
            <a:pPr marL="457200" indent="-457200"/>
            <a:r>
              <a:rPr lang="uk-UA" b="1" i="1" dirty="0" smtClean="0"/>
              <a:t>описано, для чого використовуються пошукові</a:t>
            </a:r>
          </a:p>
          <a:p>
            <a:pPr marL="457200" indent="-457200"/>
            <a:r>
              <a:rPr lang="uk-UA" b="1" i="1" dirty="0" smtClean="0"/>
              <a:t>системи .</a:t>
            </a:r>
          </a:p>
        </p:txBody>
      </p:sp>
      <p:sp>
        <p:nvSpPr>
          <p:cNvPr id="15" name="Прямокутник 14"/>
          <p:cNvSpPr/>
          <p:nvPr/>
        </p:nvSpPr>
        <p:spPr>
          <a:xfrm>
            <a:off x="3214678" y="3714752"/>
            <a:ext cx="4636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3. </a:t>
            </a:r>
            <a:r>
              <a:rPr lang="uk-UA" b="1" i="1" dirty="0" smtClean="0"/>
              <a:t>Поясни, чому потрібно обов'язково </a:t>
            </a:r>
          </a:p>
          <a:p>
            <a:r>
              <a:rPr lang="uk-UA" b="1" i="1" dirty="0" smtClean="0"/>
              <a:t>аналізувати результати пошуку.</a:t>
            </a:r>
          </a:p>
        </p:txBody>
      </p:sp>
      <p:pic>
        <p:nvPicPr>
          <p:cNvPr id="1026" name="Picture 2" descr="C:\Users\Admin\Desktop\підсумок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71810"/>
            <a:ext cx="3238492" cy="3238492"/>
          </a:xfrm>
          <a:prstGeom prst="rect">
            <a:avLst/>
          </a:prstGeom>
          <a:noFill/>
        </p:spPr>
      </p:pic>
      <p:sp>
        <p:nvSpPr>
          <p:cNvPr id="9" name="Прямокутник 8"/>
          <p:cNvSpPr/>
          <p:nvPr/>
        </p:nvSpPr>
        <p:spPr>
          <a:xfrm>
            <a:off x="3714744" y="785794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Підсумок </a:t>
            </a:r>
          </a:p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уроку</a:t>
            </a:r>
          </a:p>
        </p:txBody>
      </p:sp>
      <p:sp>
        <p:nvSpPr>
          <p:cNvPr id="8" name="Прямокутник 7"/>
          <p:cNvSpPr/>
          <p:nvPr/>
        </p:nvSpPr>
        <p:spPr>
          <a:xfrm>
            <a:off x="3214678" y="4357694"/>
            <a:ext cx="55851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uk-UA" b="1" dirty="0" smtClean="0">
                <a:solidFill>
                  <a:srgbClr val="FF0000"/>
                </a:solidFill>
              </a:rPr>
              <a:t>4. </a:t>
            </a:r>
            <a:r>
              <a:rPr lang="uk-UA" b="1" i="1" dirty="0" smtClean="0"/>
              <a:t>Опиши алгоритм пошуку матеріалів у</a:t>
            </a:r>
          </a:p>
          <a:p>
            <a:pPr marL="457200" indent="-457200" algn="just"/>
            <a:r>
              <a:rPr lang="uk-UA" b="1" i="1" dirty="0" smtClean="0"/>
              <a:t>мережі Інтернет.</a:t>
            </a:r>
          </a:p>
        </p:txBody>
      </p:sp>
    </p:spTree>
    <p:extLst>
      <p:ext uri="{BB962C8B-B14F-4D97-AF65-F5344CB8AC3E}">
        <p14:creationId xmlns="" xmlns:p14="http://schemas.microsoft.com/office/powerpoint/2010/main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C:\Users\Admin\Desktop\інформат. 4 клас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71677"/>
            <a:ext cx="3143272" cy="4071023"/>
          </a:xfrm>
          <a:prstGeom prst="rect">
            <a:avLst/>
          </a:prstGeom>
          <a:noFill/>
        </p:spPr>
      </p:pic>
      <p:sp>
        <p:nvSpPr>
          <p:cNvPr id="7" name="Округлена прямокутна виноска 6"/>
          <p:cNvSpPr/>
          <p:nvPr/>
        </p:nvSpPr>
        <p:spPr>
          <a:xfrm>
            <a:off x="4786314" y="2500306"/>
            <a:ext cx="3000396" cy="1000132"/>
          </a:xfrm>
          <a:prstGeom prst="wedgeRoundRectCallout">
            <a:avLst>
              <a:gd name="adj1" fmla="val -95613"/>
              <a:gd name="adj2" fmla="val 48998"/>
              <a:gd name="adj3" fmla="val 16667"/>
            </a:avLst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Проаналізувати 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с</a:t>
            </a:r>
            <a:r>
              <a:rPr lang="uk-UA" b="1" i="1" dirty="0" smtClean="0">
                <a:solidFill>
                  <a:schemeClr val="tx1"/>
                </a:solidFill>
              </a:rPr>
              <a:t>т</a:t>
            </a:r>
            <a:r>
              <a:rPr lang="uk-UA" b="1" i="1" dirty="0" smtClean="0">
                <a:solidFill>
                  <a:schemeClr val="tx1"/>
                </a:solidFill>
              </a:rPr>
              <a:t>. 74-78</a:t>
            </a:r>
            <a:r>
              <a:rPr lang="uk-UA" b="1" i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uk-UA" b="1" i="1" dirty="0" smtClean="0">
                <a:solidFill>
                  <a:schemeClr val="tx1"/>
                </a:solidFill>
              </a:rPr>
              <a:t>завд.6 ст.78</a:t>
            </a:r>
            <a:endParaRPr lang="uk-UA" b="1" i="1" dirty="0">
              <a:solidFill>
                <a:schemeClr val="tx1"/>
              </a:solidFill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3643306" y="64291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Домашнє завдання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4"/>
              </a:rPr>
              <a:t>http://terehovskiy.at.ua/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83776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кутник 9"/>
          <p:cNvSpPr/>
          <p:nvPr/>
        </p:nvSpPr>
        <p:spPr>
          <a:xfrm>
            <a:off x="3571868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Навчаємося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434" name="AutoShape 2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8436" name="AutoShape 4" descr="data:image/jpeg;base64,/9j/4AAQSkZJRgABAQAAAQABAAD/2wCEAAkGBxQSEhQUEBQVFRUUFxcUFBQUFxUVFxQXFRQWGBUVFBUYHCggGBolHBQUITEhJSkrLi4uFx8zODMsNygtLisBCgoKDg0OGxAQGywmHyQtLCwsLCwsLCwsLCwsLCwsLCwsLCwsLCwsLCwsLCwsLCwsLCwsLCwsLCwsLCwsLCwsLP/AABEIAKgBLAMBIgACEQEDEQH/xAAcAAABBQEBAQAAAAAAAAAAAAADAAIEBQYBBwj/xABMEAABAwIDBAYGBQkGAwkAAAABAAIDBBESITEFQVFhBiJxgZGhEzKxwdHwBxQWQlIjVGJygpKT0uEVU2Oys8Ik4vEXJTRDc3Siw9P/xAAZAQADAQEBAAAAAAAAAAAAAAACAwQBAAX/xAAvEQADAAIBBAAEBAUFAAAAAAAAAQIDERIEITFRE0Gx8BRhgZEFIiMyMxVSU3Gh/9oADAMBAAIRAxEAPwDw1JJJccJOC4E4LUYzoTwFwJ4CJAs6AiALgCeAmJCmzrQiALgCIAjSFtiATwEg1EATEhbZwBPDV0NRA1GkLbGhqcGp4anBqNIB0DDV3CihidgRaB5AcKWFH9GuejXaO5AMK4Wo5YmlqzRvIAWphapBamFqFoJMAQmEI7mphagaDTI5CYQjkIbmoGhiYEhDIR3BDcEtoYmBITCEVwTCEDQ1MEUwohTCgYaGFcTimoAxJJJLjhJJLq446E8BNCeESBY4IgTQntCNC2OARGhcaERoTEhbZ1oRWhcaEVrU1IS2JrURrV1rUVrUxIU6GtaiBqe1iKyNMSFugTWIrYlIjhUmOnR6A2Q2woogVgymR20qwzZVegXDArn6quGlXHFI6FBdCrt9MgSU607ZTOjQy1WckCjPiWaN2Qi1Dc1S3MQnMQNDFRFc1DcFKc1Bc1LaGpkZwQ3BSHNQnBKaGpgHBDcjuCE4JbQ1MEQhkIrkwpbGIEQmlEKYUDGIakuriw06kkuhccOCI0JgCK0I0AxzQiNC40IrGpqQps61qM1qTGKQyNNlCKoaxiMxiIyNHZGnTImqBMjRmxozIkdkScpEVYBkSlRQI0UCnQ06PiK5EeGnU6GmUqCmVhBSoWamQYqVSWUitIaRTI6NA2GkUYo1x1ItEKNNdRodm6MxJSKJLSrUy0ihTUqNMFmWmplBlgWmnpVXz0yNIDZnpIUB0auZqdQ3wrXJqorHxoL2KyfEgPjSnI6bK5zEBzVYvjUd8aU5HTRBc1BcFMexAe1IaHyyM4IRCkOahOCU0OTAlMKI4IZS2NQ1JJJCEJOAXAntWoxjmhGaExgUiNqakKpnWNUmNiUcalxRKiZJ6obHGpUcSJFCpkUComCW7ARwqTHApUVOpcVMqJxk1ZCGyBSGQKwjoja+E242KNHTpqgRWQiw06sIKZGhgUyIAEDuWVpGyqrukKnplZQUyNT0hVlT0inukNjbAQUymR0qpG9Irf8Alj97+iuuju0jUOeCwNwgHIk3uUi9pbKpgOKVNfSq6FOmvp0n4gz4bM7NSqBPTIR6TE6xD94/BStnVfp8XVw4bb7635clQtryIqSoqKZVtRTLVVFIqqthw5njZPhomre9GZnplAlp1pJYrgngoU1Onyk/AqnU+TPvgUeSBXxpb5AXPJR5qQjUEdoWOA5yFBJCo0kSvJKdRJYEmsZRGQpJI1GkjVxLCocsSnqCmLKqRijvCsZY1FkYpqkqmiE4IblIe1BcEhoemCK4nFNQBjgiNCMKXmiCAIkjGNjapkTEFrE9rCchfuTJpIU5bJ8UamxMAGIkYb2xbr8L6XUPYlMPrEbZmXFzia8cGk2IPYvRen8bfqMrGNDRE+GwAAGZGgHJ1lXjpuXWvBLklKlO/JjoqqK4HpG55ZG/sXoFB0Xhswuc5xc0Otk0WsL6do3rx5sVs+Ga91oH3ZAf8O3k3+VN6fK7b2hPUYlCWmecT7egje5vXJa5zTZu9pIOvYrLovt6OapYxjXg2cbuAAyHI81i9tUz/rU7WsJ/Lygc/wAq6yuOjFJJTTxyzMDW2cMnNc45cAbcNSlrqsjrT8b9DX0mJTyXn/s9E2vU+jhmkIxYGPdbS4a3Fa6wn28t6tMD2y29jFrdpTGWnkwBl5A9pa+RocGuZhxANvc65LAO6Nv3sPgm5nkbXw32E44wv/Iu5pOj/S01c3ojE2MBrngteXE2sLaD8Xkr+SUtBcNW3cL6XGYusXRbPcwj0cTWOAILm4g4g2uCcV9yuy1z4hHLG0tF9xJF9SHOJXYpyNarybfwp/s8FaPpQrPuxU47WyH/AHhPj+lLaJIDI6ck6ARSEk/xE0dG2O9U25OHvCR6JPGYF+Yz9iQ+lyjFmwL5I0FJVCUtDbl2pGFwAOHPMiygbR6ZTUNvqhaHvycJY3HqjQgG29Dpuj72EEXG/K/ipFX0Y9KLgdbfz7FRWC6jQpZ8c3v5Ff8A9re1OMH8H/mXD9LW095g/g/8yY7os4fdRKfom5xsGqb8FZQ+rxa2XkM7XtLmYsIF74Xacss+5V20+mE9JY0bWPDspTJG8huH1N7bXxP8FKqNhljcEYNt5F8z7gqmp6LvO4m/aVTlw5HOkT482Le2CP0o1x1jpv4cg/8AsVjsPphNWvMczI2hrcYLA4EkEC2ZOVnHwUAdEXD1rN7dfDVFo9jsjdcNxkfiGXglR02VNNh1lwPwu5oqufBHI618LS63Gzb2WPP0guOtMzulP8istqCaQuOEAEWcBjAItYgtxW05KhqNhYzdsLWcmA28CSiyrNv+TsZM4KX9TuaLov0mFTOGeiLDhc6+LEMrZaDitNtmpEdPM91yGNLiBrYAEgc9ViujGy5IJ8eFvqlvXd6MWJFyCRrkr/pRXAwzxAElwIa4Fpa69t4Nx3hMi7WNu/IHw45pY12Mv9p4Dq2QdrR7ir/orDT1jZjd9o8Ofq2uHE666BefVuy54s3xZcQ4O/ynJb36MmEUtUSMJLreEYt/mSsXUZLvjX0GZemxRHKfqC6V7MipcH5TJ97YgB5hZp0jHGzXNJOQAIueAAWk+lbN8LeDSfMhZXopS4q2mHCVjv3Di/2ocmWlfHRuPDLx8tg5o9RvGo+Khyxr0X6Q4Yn0/pfRtx4i0PsMXVfhOY3XXmZhcBextpfO1+F0vNXGtMdhnlOwMrFGeFMLSmOiUzeylLRAcE1TXU3ahml5peg0WIjThGnmRo1ISFQz8SdpC+5wRIsBwvYQ0mzmnwIK4KpnHyKk0sokOFgJPIHLmTuRJT7B2/RP2jHIK1r8IwSPyINz6oBuN2ZW46UsL6aqDQCXMheL5DKQHX9lZqubnGbEkOyAzOeE6fsq221tXDH1gWsdGyN7ja/VzNtcs7KjG5hUmye1VOWjKwbKcGl0jozb7rCSTfmVuNjbWBDGSPawMY4dUOc+5BAIuAN+nJZvZ7YZPUlFuefm2/sV9TUMQAs8H9UX96ZgmfKoX1FPWnJXVOyo3SOIkLrm5c8WcScyTZGptisJHXHn8FMfFCHHN37o+Kk07oQd/krpxyQ1krXzHQ7DaBYPHn8ESn2PbR4UxlVENx8f6I0VVHub5o9NeF9CarsfR7Ndf1ge039qtItm8Qw+HuUenq27mDz+Ks4Zifu2U2WrJqqiOzY7N7R3FSI9lsGgI7wpDZOY8k4TDj7FO8mT2Yn7EKUcAe0JDZ7To1EbJw9qd6Tn4fFK5WNn4fzBSbLB1aF0bMsLBoHFFbMTvXPTnis5ZPGwv6H5gTQtH3QmS0bT/SwUjGmul43RKrAr4ZXv2RGfu+YQhslgvZre9WRlHEd6Y6ThY9lkxZL9im/RUVOzcjbAPBU9Rss73jxWiqam2rPaq2eqZvb7VXiq/X0Di6KIbFFzd48/golZsFmZxC/f8FeuqIuB8f6KLUyREb/JO4p+UUzktGYl2Oze8eB+CsdjtjgjkAmPWB6hb+TxZWdiHWvYW70SWKI/ePh/VJlFGW5P8QUuscr8imclMoukcpqpGk4AQMIcC4tGepBAIUbots6RlfAT6NzAXkuacxaJ9rg87Ky2jRMbmJG91z7lD2VXxsnaIn45NLXbo7qm4z48QvOvhNpuj0I5VGlJK6dvP1SINFySTbteHe4rN7Ta+Omgie3rB0jnYTiAN8s+xwWm6RS42wtLXDCGsNxliFxrzyVVt0HJ1iQLk2FyL77dyHLxqm9+g8W1KWvZmPRphiUk1kZ3+RTHTs/EElpex236I5jTfRo5mb+ILotxQ6QW2Rm7OO93kjN2cPxHuspBkA3gd6aaxg3+GaLjCB5Uzjdms33Ph8FY0bvRizCQNe/iSptNSNwsJbm5rSbk5Ei+nemVA68TMNg/F6oAOTQe9Yqjfg5zevJMq3Xia7f1Tftabqu2o28En6hPgtLs6kicWsnIay34hcEaZhVlYYfRPa3ESWuFzYDTgL+1U6VQybk5tHmjHkG4JB4jJWdFt2ZhHXJFxfFnl26qqSXnb0eie0zUjnNjcNC0XJIHDeU6OnaPWkb2Ak+zLzVZtGc+hgN8rH/aq9tQV7k5EkjxKx02zWMqIm73E9w+KMzazB6rB3klZJs6Kyc67kxZtin06+ZrW7ad92w7Bb2J42q45knvWfpaZ7hfQXzccgOVzkpv1qOP1fyh43s0d2rvJGqXoVWKfkaCmqHuzGm8k5DtKmR1zWbyTy+bnuWPl2u55tfIaWyb+yNEXZlXilaCczfno0nPwXPjQv8AD+zVybaJ0BA7D5Jv9qZ77djtea8Q2x0srGTzMbO4NbJI0Czcg15AGih/bKt/OH+DPgvOfV4l20/v9S9fwped/f7H0NQbUBd1rjmQbHnZAk2rZx1t2HyyXgI6aV35w/wZ/Kl9s6784f4M+Cz8Xi3vT+/1O/0r8/v9j3lu1Mvva8D4lEbts6OBPcQAOF14D9sq384f4M+C3XQba8s1LPJUPLyx4AJtkMLTbK3FNxZ8eWuOvv8AcXl/hyxzy+/oehvqWvzabcne46HyVfPVPaSDfL53rMGuN8QJ7ND/AFUmHbTgLOGIH7rt3YdyslyiT8Potv7bcNCezTyKE/bX4g093tLbKBIY5fUdgP4XEWPIO0HfbtVdVxPZ6wPHtHEcQtdL5IZOKX5Ls7QidqCOw3HgfigSiJ3qyW/WBHsus86fz+fchGfggeYcsHovnUDiRhLXC+5zfZe6yfT3a0kMwZGQLi5Nr+F+9WNHUEyMH6bf8wWX+kN96s8mAeblF1lp4+3ss6SGr7+igqa6ST13udyJNvDRW3RBv5V54Mt4kfBUK1XQXADKZL4bNGVgcy7S/coMS3aL8r1DL1nrsG4uHtC7tOoIcACRkD7VcUtHTua97XnE3Dga7C3PO97E4hYjgqXbrMDTIQfujUWNyBu01VuXivJHi3Xgo6iha5xcSbk3JFvZZR3bMG5x8lppYQTmwdwtqTw7FVbULYnhudnNDgTnncgjIch4qbeNlDVoqX7N/S8kP6g8aOCsPTg6EeK6Cu4SdzopAniBx0B9isWMA0CKEKxhOywbtmU6MY3xdppwQqipdIQXkHDe1ha17X57lGCIEyYSAdNhGHJSqTMgcbjtyKbR0b5B1Gl36WjRyLjl5rmF8TusC1w4/OYTN/IXr5mNq6OSI2kY5vaMj2HQoC9PpZnTDC6EuB32u3vvkFDruh8Ml8F4nAkECxF/1b6dhUjxtFKyJk2pN6KmdxA/+TSfcq6NaZmygKGJkj2t9E5oLjexswjIAXJz0VcauGMWhYHO/HIAf3WeqO/EvSldk36R5zvu0vbBUmzXObiNms/G82B7Mru7gVJ+sxRZMHpHb3O9UdjBr3nuVZU1r5Ddzi48/nyQHutmt568GcG/JPq9pOeeu6/AHcOAAyA7EL02hOQG7S6i4xa5sexdc3jmdOQWc2EoSJjKi+Yt3m5Vr0fmxVEdr263IHqOWec4eqDZWvRl/wDxULdc3dwEbxf3JkX/ADIDJP8AKzz3pILVdT/68v8AqOVarTpT/wCNqv8A3E3+q5Va8e/7merH9qEkkkhCEvSOgA/7uqiP70c90a83XpHQkD+yaon+/aP9D4qnpHrJ+jJer/x/qvqGZKSSHdoI9oTWybz35EFAd+kchvGt7fPaul2+9xbw59iv5EfEeySxxN8BuUyj2u5owmxbrgeLt5kcO0WKr8I4C263sKa59ycr8wu5M5wmXRjhm9U+idwcbsvyeMx3g9qr63Zz4/XbrodQewjJ3cVEa46jx00U2i2o+O4uMJtdps5rtc3NIsTzXckzOLnwD2SLzxj9IeQJ9yyvTt16yTlYe/3r0fYhgmmYWtLHi5wjrMd1Dpc4m+Lu5ZzavRMT1Mssj7Nc4Wa3XJoGZOmin6iW4WvY/prXN79HnYC1OwKZ8cLy9pbic21xa4AWjg2ZFTtDooSRn1wMRy56jPsVfW1pfkQAAb238M1PjxtPZTdprRGc7NBldfInK4PLI307lLZQyEYgwkdnnbW3NQXf9U5vYpLROO2JR+B3bce8qq2zVPmLD6PDgvob3uRy5eaKUy6U4QxWyotbXJcxHirZwB1zQjA3ggeNh8w7U8IZeBqhurANM0zaQvTZLCsNi7Sp43EVDLknqyHrtbyLPfnqs4+ocd9uxDPz2IKvfgOY9nrDGekaHRuD2/dLTcW5WTXUvEacd3PgvNdm7Rlp3Yonlp1I3O/WadVutidM4ZiG1Y9E7IekaLsPbvYfEJYZa4HEWB+e3cj0dAyAF8jsF+qcZyN87AHU5IdV00oYMosUzt+BthpY3e+2XZdUO1elctW3B6JkUVwbXLnm2ljkB4J8Lv3ZPkptdkT9v7TgfGY4nPOeLqgBhI44s/3VmC079Pculltc11gvr4e/mqV6E60NPYT7CutJ32HJOJtqe751SaAcyFxw0Z9nttx+C6wcQAPdzSAvpkOIyv2clxrQcxfLK/t+ea04Y1oBy3+QVn0YH/Gw56k3B1zY7IeAVbhdytx5bjZH2RUCCojkIL8JLiBYHMEantXJ6aMpblr8ij6U7BqXVlS5lPO5rppHNc2KQggvJuCBmM1V/Z6r/Naj+DJ/KvZWdN4yQ0QyEnQXbvRXdKz+azfvR/zJVdPj3vkdPVZ0tcP/AE8V+ztX+a1H8GT+Vd+ztX+a1H8GT+Ve3xdKY7DGcDt7S0kjvDrJw6U9bqROlbb1m4Wi/CznX8lj6XH/ALjvxmb/AIzw77OVf5rUfwZP5V6F0VoZIdkVImjfG4zg4XtLHFv5DMBw0yI7itdN0vwC7qWYC9r3jI8iqrpD0rZPTvjZG9pJabuIIGFwJ07EWLDMPkmDkzZMiUudd0ZN7cQGeWunBdwgizD5nwN05vq7gLbhfXJMbCRm06ppo7Ijqgcx7lx2QyHNOfFfTXj8RuTWOAGd779644YDfTI/PzdNBztbX5uiFlsxn87kzEDrksCJ2wahkMwke5zQL2wNB1yIIO619M1rI3wTtLYZGm40GT/A5rBuBvxUihr3072zRNa5zb5PvaxBB035lDSO180aVlG6PIEgc7+xBmhubkAkbyBfxT6P6QYH5VML4nby20jdd4sHW7iibS29QsZjbKH30ZGCXX3gh1sP7Vu9SUvTKpr2iO2mLjl896rduVVNHlPZ7/ws9fldw07z3Ki2v0sllu2L8izg03eR+k/XuFlnS3f89qX3Qzsy1vfMC19ATew3XKYVXtkI0NkdlXxTVaFuGHKbdcEoOhSW7MITjddXAE4JA4QXUgERkZOi04YEeOBzjkNddVLpqHeVZRRW0Toxb8iaya8Eenomt1zUsckUR8c0YRW0GaqmNeCerBtGWaa1mLf3e9So6cm6I2MNyGqYp9gOiGYAOa79XcdcvnkpbYCTzUl8WEcTz9pWqNguysczDkc/LXj4pronEWa2w0/6KxgiN8tTvPmjVMdhYan5ut4bRnPTKWFgHbw103BXPRnYYn9K6XEAC0DDlrcuGY4Bqa+mDG8/aVa9HOlVNSxujnbKZC8vJYxjm2LWhozcOHBKyy5QzHSpjqfowyOTG0PJB3uFvu20b+kPEc1PNG78PZ7t3Nn73g89Pdn745+fVH/6c0j082d/dT5/ojn/AIvMqdpjd/kAOy7m+H546cLePMKZS7OtYWtc6ZbyBrbjdD+3uz90c4/YaeO4ycynn6QqEn1Z+OUcYHHQPWaZu9hZ9leljwOBGK2hF9GuGo4m2ijUnQ6I5OMtuJc03B/Y4OHipDfpDoMupPrujjHDg/kE9n0h7PGYZUD9huWn+J+iF26Xg7Sfkwc1OYnyRuBsx7mXtwcRnyPvShiFurcj47rm3yVfVlRFVySywhwY92QeAHeqLkgEjW+9RqSDVp1BP9V6GOG0mR3aTZRiBzcyO1PdTYs9PO6uY6cglrs+B4hBqIy02Gm7s4Fb8LSO+JtlTFCRcHdu9/sTHwC9tD7Vbvp8QuNR82UZ7QfWFkLxhKyDhsLHhb4oDhwzCs3RgiwUN8Jb2JdSHLK2opmv+cwqqqoi3TNaOWIKPJEkXiTHRkaM1u+ck2ytqmkB0VdLEQpahoomkwJXE4ppCAM4uiU8Vwpq7ZwVOaLpJLUcyXBSX1VjBAAkkqYlInumyUxqlRMSSVEoRTJDGgKRBCSkknQtsVb0S4475N8UQQBuguV1JUTK1sRVPeiR9X6uep3JR7N4nwSSTXCE82jslPhNma796b9Rc43OXzwXUkulozm0D2icAsQCfBY6aMueSd5SSU+Zb0izp322MdTrhgSSSOCH8mL6uu+gSSXcEdyY9sCIKfq96SS1QjHTL3o3JguNQVpXUBPWNmriSsx9pSPP6imq7HZad7RuI42Q2UGLN+fD5CSScu4j4jIktFhdmMlypgIsQLhJJbxWmOVvsRjTC2Jo7lBe3iMkklPkS0PhkaWG3YosjBuSSU9rRRLIszFElivqkkkWkOlldPS8FEc2ySSluUiiKbGLi4klD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2285992"/>
            <a:ext cx="7995916" cy="3528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кутник 12"/>
          <p:cNvSpPr/>
          <p:nvPr/>
        </p:nvSpPr>
        <p:spPr>
          <a:xfrm>
            <a:off x="3643306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Навчаємося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" name="Прямокутник 17"/>
          <p:cNvSpPr/>
          <p:nvPr/>
        </p:nvSpPr>
        <p:spPr>
          <a:xfrm>
            <a:off x="714348" y="2071678"/>
            <a:ext cx="7500990" cy="1631216"/>
          </a:xfrm>
          <a:prstGeom prst="rect">
            <a:avLst/>
          </a:prstGeom>
          <a:effectLst>
            <a:outerShdw blurRad="381000" dist="38100" dir="5700000" sx="196000" sy="196000" algn="tl" rotWithShape="0">
              <a:srgbClr val="FFFF00">
                <a:alpha val="51000"/>
              </a:srgbClr>
            </a:outerShdw>
          </a:effectLst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Програми, які ти вивчав на уроках інформатики, мають свої сайти.</a:t>
            </a:r>
          </a:p>
          <a:p>
            <a:pPr indent="457200" algn="just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сайті графічного редактора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Tux Paint 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можна переглянути малюнки твоїх однолітків зі всього світу, а можна поділитися і власними малюнками</a:t>
            </a:r>
            <a:r>
              <a:rPr lang="uk-UA" sz="2000" b="1" i="1" dirty="0" smtClean="0">
                <a:solidFill>
                  <a:schemeClr val="bg1"/>
                </a:solidFill>
              </a:rPr>
              <a:t>.</a:t>
            </a:r>
            <a:endParaRPr lang="uk-UA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714752"/>
            <a:ext cx="4746633" cy="275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 descr="http://linuxfocus.org/common/images2/article333/tuxpaintillu000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3857628"/>
            <a:ext cx="3071834" cy="2044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571868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Навчаємося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5" name="Прямокутник 14"/>
          <p:cNvSpPr/>
          <p:nvPr/>
        </p:nvSpPr>
        <p:spPr>
          <a:xfrm>
            <a:off x="3714744" y="6357958"/>
            <a:ext cx="5004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Матеріал з сайту:</a:t>
            </a:r>
            <a:r>
              <a:rPr lang="en-US" dirty="0" smtClean="0">
                <a:hlinkClick r:id="rId3"/>
              </a:rPr>
              <a:t>http://terehovskiy.at.ua/</a:t>
            </a:r>
            <a:endParaRPr lang="uk-UA" dirty="0"/>
          </a:p>
        </p:txBody>
      </p:sp>
      <p:sp>
        <p:nvSpPr>
          <p:cNvPr id="13" name="Прямокутник 12"/>
          <p:cNvSpPr/>
          <p:nvPr/>
        </p:nvSpPr>
        <p:spPr>
          <a:xfrm>
            <a:off x="857224" y="2071678"/>
            <a:ext cx="757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сайті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TuxMath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ти знайдеш гру, яка допоможе тобі весело вивчати математику.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86058"/>
            <a:ext cx="7750081" cy="315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643306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Навчаємося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Інтернеті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857224" y="2143116"/>
            <a:ext cx="74295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сайті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GCompris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 можеш ознайомитися з пакетом навчальних програм, що складається з різних вправ та ігор. З деякими з них ти працював у 2 класі.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714752"/>
            <a:ext cx="3629661" cy="255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857628"/>
            <a:ext cx="3563240" cy="243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643306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Навчаємося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28596" y="2000240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Існують сайти, на які можна надсилати свої розповіді, повідомлення, задавати питання. Все це можна прочитати, обговорити, поділитися своїми враженнями, тобто знайти людей зі спільними інтересами та захопленнями. У такий спосіб навколо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сайта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формується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інтернет-спільнота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круглений прямокутник 6"/>
          <p:cNvSpPr/>
          <p:nvPr/>
        </p:nvSpPr>
        <p:spPr>
          <a:xfrm>
            <a:off x="714348" y="4429132"/>
            <a:ext cx="8143932" cy="1643074"/>
          </a:xfrm>
          <a:prstGeom prst="roundRect">
            <a:avLst>
              <a:gd name="adj" fmla="val 10188"/>
            </a:avLst>
          </a:prstGeom>
          <a:solidFill>
            <a:schemeClr val="bg2">
              <a:lumMod val="50000"/>
              <a:alpha val="57000"/>
            </a:schemeClr>
          </a:solidFill>
          <a:ln w="114300" cmpd="thickThin">
            <a:solidFill>
              <a:srgbClr val="7030A0">
                <a:alpha val="55000"/>
              </a:srgbClr>
            </a:solidFill>
          </a:ln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143108" y="4500570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 err="1" smtClean="0">
                <a:solidFill>
                  <a:srgbClr val="FF0000"/>
                </a:solidFill>
                <a:latin typeface="Verdana"/>
              </a:rPr>
              <a:t>Інтернет-спільнота</a:t>
            </a:r>
            <a:r>
              <a:rPr lang="uk-UA" sz="2400" b="1" i="1" kern="0" dirty="0" smtClean="0">
                <a:solidFill>
                  <a:srgbClr val="FFFFFF"/>
                </a:solidFill>
                <a:latin typeface="Verdana"/>
              </a:rPr>
              <a:t> </a:t>
            </a:r>
            <a:r>
              <a:rPr lang="uk-UA" sz="2400" b="1" i="1" kern="0" dirty="0" smtClean="0">
                <a:latin typeface="Verdana"/>
              </a:rPr>
              <a:t>— група людей зі спільними інтересами, котрі спілкуються за допомогою </a:t>
            </a:r>
            <a:r>
              <a:rPr lang="uk-UA" sz="2400" b="1" i="1" kern="0" dirty="0" err="1" smtClean="0">
                <a:latin typeface="Verdana"/>
              </a:rPr>
              <a:t>Інтернета</a:t>
            </a:r>
            <a:r>
              <a:rPr lang="uk-UA" sz="2400" b="1" i="1" kern="0" dirty="0" smtClean="0">
                <a:latin typeface="Verdana"/>
              </a:rPr>
              <a:t>.</a:t>
            </a:r>
          </a:p>
        </p:txBody>
      </p:sp>
      <p:pic>
        <p:nvPicPr>
          <p:cNvPr id="11" name="Picture 4" descr="C:\Users\Admin\Desktop\2013013101013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72008"/>
            <a:ext cx="1966646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643306" y="78579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Навчаємося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428596" y="200024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 класі ти познайомився з комп'ютерним виконавцем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Рудим котом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складав в програмі </a:t>
            </a:r>
            <a:r>
              <a:rPr lang="uk-UA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алгоритми для нього та інших виконавців. Спільнота </a:t>
            </a:r>
            <a:r>
              <a:rPr lang="uk-UA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Scratch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налічує більше 5 мільйонів користувачів переважно 8-15 років, які цікавляться програмуванням.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https://sites.google.com/site/laskavoprosimodoscratch2/_/rsrc/1354187035751/hfhdf-1/scratch_tit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500570"/>
            <a:ext cx="3886200" cy="1219201"/>
          </a:xfrm>
          <a:prstGeom prst="rect">
            <a:avLst/>
          </a:prstGeom>
          <a:noFill/>
        </p:spPr>
      </p:pic>
      <p:pic>
        <p:nvPicPr>
          <p:cNvPr id="17412" name="Picture 4" descr="http://www.eduwiki.uran.net.ua/wiki/images/3/33/Catpr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214818"/>
            <a:ext cx="2143140" cy="1607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714744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Навчаємося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1" name="Прямокутник 10"/>
          <p:cNvSpPr/>
          <p:nvPr/>
        </p:nvSpPr>
        <p:spPr>
          <a:xfrm>
            <a:off x="857224" y="2143116"/>
            <a:ext cx="74295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uk-UA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 сайті </a:t>
            </a:r>
            <a:r>
              <a:rPr lang="en-US" sz="2400" b="1" i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Scratch</a:t>
            </a:r>
            <a:r>
              <a:rPr lang="en-US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uk-UA" sz="2400" b="1" i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ти можеш переглянути проекти учасників спільноти, прокоментувати їх, скопіювати їх на свій комп’ютер та доповнити, можеш поділитися і своїми проектами.</a:t>
            </a:r>
            <a:endParaRPr lang="uk-UA" sz="2400" b="1" i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4000504"/>
            <a:ext cx="6429420" cy="2499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800" y="214290"/>
            <a:ext cx="8585200" cy="18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кутник 7"/>
          <p:cNvSpPr/>
          <p:nvPr/>
        </p:nvSpPr>
        <p:spPr>
          <a:xfrm>
            <a:off x="3714744" y="714356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Навчаємося в</a:t>
            </a:r>
          </a:p>
          <a:p>
            <a:pPr algn="ctr"/>
            <a:r>
              <a:rPr lang="uk-UA" sz="32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</a:t>
            </a:r>
            <a:r>
              <a:rPr lang="uk-UA" sz="3200" b="1" i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інтернеті</a:t>
            </a:r>
            <a:endParaRPr lang="uk-UA" sz="32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857224" y="2143116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Крім відомих тобі сайтів, у світі існує багато сайтів для </a:t>
            </a:r>
            <a:r>
              <a:rPr lang="uk-UA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онлайнового</a:t>
            </a:r>
            <a:r>
              <a:rPr lang="uk-UA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навчання.</a:t>
            </a:r>
            <a:endParaRPr lang="uk-UA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Start 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000372"/>
            <a:ext cx="4776752" cy="3598734"/>
          </a:xfrm>
          <a:prstGeom prst="rect">
            <a:avLst/>
          </a:prstGeom>
          <a:noFill/>
        </p:spPr>
      </p:pic>
      <p:pic>
        <p:nvPicPr>
          <p:cNvPr id="15363" name="Picture 3" descr="C:\Users\Admin\Desktop\1358272413_onlstat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2857500" cy="2171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естибюль">
  <a:themeElements>
    <a:clrScheme name="Вестибюль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Вестибюль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Вестибюль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2221</TotalTime>
  <Words>613</Words>
  <Application>Microsoft Office PowerPoint</Application>
  <PresentationFormat>Екран (4:3)</PresentationFormat>
  <Paragraphs>103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Вестибюль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374</cp:revision>
  <dcterms:created xsi:type="dcterms:W3CDTF">2015-07-30T12:36:53Z</dcterms:created>
  <dcterms:modified xsi:type="dcterms:W3CDTF">2016-01-08T20:35:15Z</dcterms:modified>
</cp:coreProperties>
</file>