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79" r:id="rId3"/>
    <p:sldId id="274" r:id="rId4"/>
    <p:sldId id="272" r:id="rId5"/>
    <p:sldId id="276" r:id="rId6"/>
    <p:sldId id="275" r:id="rId7"/>
    <p:sldId id="273" r:id="rId8"/>
    <p:sldId id="280" r:id="rId9"/>
    <p:sldId id="278" r:id="rId10"/>
    <p:sldId id="282" r:id="rId11"/>
    <p:sldId id="284" r:id="rId12"/>
    <p:sldId id="281" r:id="rId13"/>
    <p:sldId id="283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81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D7DBC-FFDA-4ACF-8191-B7DED54EB88E}" type="datetimeFigureOut">
              <a:rPr lang="uk-UA" smtClean="0"/>
              <a:pPr/>
              <a:t>17.08.2015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A5738-4BA5-40B3-855F-7318E1F5365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6476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17.08.2015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17.08.2015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17.08.2015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17.08.2015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17.08.2015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17.08.2015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17.08.2015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17.08.2015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17.08.2015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17.08.2015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17.08.2015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17.08.2015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4286248" y="928670"/>
            <a:ext cx="311014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СТВОРЕННЯ</a:t>
            </a:r>
          </a:p>
          <a:p>
            <a:pPr algn="ctr"/>
            <a:r>
              <a:rPr lang="uk-UA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ПАПОК</a:t>
            </a:r>
            <a:endParaRPr lang="uk-U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571868" y="2214554"/>
            <a:ext cx="5143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в </a:t>
            </a:r>
            <a:r>
              <a:rPr lang="ru-RU" dirty="0" err="1" smtClean="0"/>
              <a:t>комп’ютерах</a:t>
            </a:r>
            <a:r>
              <a:rPr lang="ru-RU" dirty="0" smtClean="0"/>
              <a:t>, </a:t>
            </a:r>
            <a:r>
              <a:rPr lang="ru-RU" dirty="0" err="1" smtClean="0"/>
              <a:t>повинні</a:t>
            </a:r>
            <a:r>
              <a:rPr lang="ru-RU" dirty="0" smtClean="0"/>
              <a:t> бути </a:t>
            </a:r>
            <a:r>
              <a:rPr lang="ru-RU" dirty="0" err="1" smtClean="0"/>
              <a:t>подані</a:t>
            </a:r>
            <a:r>
              <a:rPr lang="ru-RU" dirty="0" smtClean="0"/>
              <a:t> так,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комп’ютер</a:t>
            </a:r>
            <a:r>
              <a:rPr lang="ru-RU" dirty="0" smtClean="0"/>
              <a:t> </a:t>
            </a:r>
            <a:r>
              <a:rPr lang="ru-RU" dirty="0" err="1" smtClean="0"/>
              <a:t>міг</a:t>
            </a:r>
            <a:r>
              <a:rPr lang="ru-RU" dirty="0" smtClean="0"/>
              <a:t> </a:t>
            </a:r>
            <a:r>
              <a:rPr lang="ru-RU" dirty="0" err="1" smtClean="0"/>
              <a:t>збері</a:t>
            </a:r>
            <a:r>
              <a:rPr lang="uk-UA" dirty="0" smtClean="0"/>
              <a:t>гати та опрацьовувати їх.</a:t>
            </a:r>
            <a:endParaRPr lang="uk-UA" dirty="0"/>
          </a:p>
        </p:txBody>
      </p:sp>
      <p:sp>
        <p:nvSpPr>
          <p:cNvPr id="6" name="Блок-схема: альтернативний процес 5"/>
          <p:cNvSpPr/>
          <p:nvPr/>
        </p:nvSpPr>
        <p:spPr>
          <a:xfrm>
            <a:off x="3714744" y="3429000"/>
            <a:ext cx="4357718" cy="1643074"/>
          </a:xfrm>
          <a:prstGeom prst="flowChartAlternateProcess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err="1" smtClean="0">
                <a:solidFill>
                  <a:schemeClr val="tx1"/>
                </a:solidFill>
              </a:rPr>
              <a:t>Повідомлення</a:t>
            </a:r>
            <a:r>
              <a:rPr lang="ru-RU" b="1" i="1" dirty="0" smtClean="0">
                <a:solidFill>
                  <a:schemeClr val="tx1"/>
                </a:solidFill>
              </a:rPr>
              <a:t>, </a:t>
            </a:r>
            <a:r>
              <a:rPr lang="ru-RU" b="1" i="1" dirty="0" err="1" smtClean="0">
                <a:solidFill>
                  <a:schemeClr val="tx1"/>
                </a:solidFill>
              </a:rPr>
              <a:t>зафіксовані</a:t>
            </a:r>
            <a:r>
              <a:rPr lang="ru-RU" b="1" i="1" dirty="0" smtClean="0">
                <a:solidFill>
                  <a:schemeClr val="tx1"/>
                </a:solidFill>
              </a:rPr>
              <a:t> на </a:t>
            </a:r>
            <a:r>
              <a:rPr lang="ru-RU" b="1" i="1" dirty="0" err="1" smtClean="0">
                <a:solidFill>
                  <a:schemeClr val="tx1"/>
                </a:solidFill>
              </a:rPr>
              <a:t>носії</a:t>
            </a:r>
            <a:r>
              <a:rPr lang="ru-RU" b="1" i="1" dirty="0" smtClean="0">
                <a:solidFill>
                  <a:schemeClr val="tx1"/>
                </a:solidFill>
              </a:rPr>
              <a:t> у </a:t>
            </a:r>
            <a:r>
              <a:rPr lang="ru-RU" b="1" i="1" dirty="0" err="1" smtClean="0">
                <a:solidFill>
                  <a:schemeClr val="tx1"/>
                </a:solidFill>
              </a:rPr>
              <a:t>вигляді</a:t>
            </a:r>
            <a:r>
              <a:rPr lang="ru-RU" b="1" i="1" dirty="0" smtClean="0">
                <a:solidFill>
                  <a:schemeClr val="tx1"/>
                </a:solidFill>
              </a:rPr>
              <a:t>, </a:t>
            </a:r>
            <a:r>
              <a:rPr lang="ru-RU" b="1" i="1" dirty="0" err="1" smtClean="0">
                <a:solidFill>
                  <a:schemeClr val="tx1"/>
                </a:solidFill>
              </a:rPr>
              <a:t>зручному</a:t>
            </a:r>
            <a:r>
              <a:rPr lang="ru-RU" b="1" i="1" dirty="0" smtClean="0">
                <a:solidFill>
                  <a:schemeClr val="tx1"/>
                </a:solidFill>
              </a:rPr>
              <a:t> для </a:t>
            </a:r>
            <a:r>
              <a:rPr lang="ru-RU" b="1" i="1" dirty="0" err="1" smtClean="0">
                <a:solidFill>
                  <a:schemeClr val="tx1"/>
                </a:solidFill>
              </a:rPr>
              <a:t>зберігання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й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опрацювання</a:t>
            </a:r>
            <a:r>
              <a:rPr lang="ru-RU" b="1" i="1" dirty="0" smtClean="0">
                <a:solidFill>
                  <a:schemeClr val="tx1"/>
                </a:solidFill>
              </a:rPr>
              <a:t>, </a:t>
            </a:r>
            <a:r>
              <a:rPr lang="ru-RU" b="1" i="1" dirty="0" err="1" smtClean="0">
                <a:solidFill>
                  <a:schemeClr val="tx1"/>
                </a:solidFill>
              </a:rPr>
              <a:t>утво</a:t>
            </a:r>
            <a:r>
              <a:rPr lang="uk-UA" b="1" i="1" dirty="0" err="1" smtClean="0">
                <a:solidFill>
                  <a:schemeClr val="tx1"/>
                </a:solidFill>
              </a:rPr>
              <a:t>рюють</a:t>
            </a:r>
            <a:r>
              <a:rPr lang="uk-UA" b="1" i="1" dirty="0" smtClean="0">
                <a:solidFill>
                  <a:schemeClr val="tx1"/>
                </a:solidFill>
              </a:rPr>
              <a:t> дані.</a:t>
            </a:r>
            <a:endParaRPr lang="uk-UA" b="1" i="1" dirty="0">
              <a:solidFill>
                <a:schemeClr val="tx1"/>
              </a:solidFill>
            </a:endParaRPr>
          </a:p>
        </p:txBody>
      </p:sp>
      <p:pic>
        <p:nvPicPr>
          <p:cNvPr id="7" name="Picture 4" descr="C:\Users\Admin\Desktop\системний блок , монітор заготовк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23928" y="76470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Розв’яжіть ребус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786050" y="5000636"/>
            <a:ext cx="56082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20 db" pitchFamily="50" charset="0"/>
              </a:rPr>
              <a:t>Папка</a:t>
            </a:r>
            <a:endParaRPr lang="uk-UA" sz="5400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20 db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2214554"/>
            <a:ext cx="144016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1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sz="10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678" y="2643182"/>
            <a:ext cx="2071702" cy="1765789"/>
          </a:xfrm>
        </p:spPr>
      </p:pic>
      <p:sp>
        <p:nvSpPr>
          <p:cNvPr id="11" name="TextBox 10"/>
          <p:cNvSpPr txBox="1"/>
          <p:nvPr/>
        </p:nvSpPr>
        <p:spPr>
          <a:xfrm>
            <a:off x="3143240" y="2786058"/>
            <a:ext cx="504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 smtClean="0"/>
              <a:t>’</a:t>
            </a:r>
            <a:endParaRPr lang="uk-UA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5072066" y="2857496"/>
            <a:ext cx="504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 smtClean="0"/>
              <a:t>’</a:t>
            </a:r>
            <a:endParaRPr lang="uk-UA" sz="9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5008" y="2500306"/>
            <a:ext cx="150019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29058" y="57148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Розв’яжіть кросворд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97" name="Групувати 96"/>
          <p:cNvGrpSpPr/>
          <p:nvPr/>
        </p:nvGrpSpPr>
        <p:grpSpPr>
          <a:xfrm>
            <a:off x="2000232" y="2500306"/>
            <a:ext cx="6488952" cy="2988490"/>
            <a:chOff x="1928794" y="2285992"/>
            <a:chExt cx="6488952" cy="2988490"/>
          </a:xfrm>
        </p:grpSpPr>
        <p:sp>
          <p:nvSpPr>
            <p:cNvPr id="50" name="Прямокутник 49"/>
            <p:cNvSpPr/>
            <p:nvPr/>
          </p:nvSpPr>
          <p:spPr>
            <a:xfrm>
              <a:off x="1928794" y="2786058"/>
              <a:ext cx="488160" cy="4881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3" name="Прямокутник 72"/>
            <p:cNvSpPr/>
            <p:nvPr/>
          </p:nvSpPr>
          <p:spPr>
            <a:xfrm>
              <a:off x="2428860" y="2786058"/>
              <a:ext cx="488160" cy="4881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4" name="Прямокутник 73"/>
            <p:cNvSpPr/>
            <p:nvPr/>
          </p:nvSpPr>
          <p:spPr>
            <a:xfrm>
              <a:off x="2928926" y="2786058"/>
              <a:ext cx="488160" cy="4881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5" name="Прямокутник 74"/>
            <p:cNvSpPr/>
            <p:nvPr/>
          </p:nvSpPr>
          <p:spPr>
            <a:xfrm>
              <a:off x="3428992" y="2786058"/>
              <a:ext cx="488160" cy="4881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6" name="Прямокутник 75"/>
            <p:cNvSpPr/>
            <p:nvPr/>
          </p:nvSpPr>
          <p:spPr>
            <a:xfrm>
              <a:off x="3929058" y="2786058"/>
              <a:ext cx="488160" cy="4881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7" name="Прямокутник 76"/>
            <p:cNvSpPr/>
            <p:nvPr/>
          </p:nvSpPr>
          <p:spPr>
            <a:xfrm>
              <a:off x="4429124" y="2786058"/>
              <a:ext cx="488160" cy="4881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8" name="Прямокутник 77"/>
            <p:cNvSpPr/>
            <p:nvPr/>
          </p:nvSpPr>
          <p:spPr>
            <a:xfrm>
              <a:off x="4929190" y="2786058"/>
              <a:ext cx="488160" cy="4881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9" name="Прямокутник 78"/>
            <p:cNvSpPr/>
            <p:nvPr/>
          </p:nvSpPr>
          <p:spPr>
            <a:xfrm>
              <a:off x="5429256" y="2786058"/>
              <a:ext cx="488160" cy="4881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0" name="Прямокутник 79"/>
            <p:cNvSpPr/>
            <p:nvPr/>
          </p:nvSpPr>
          <p:spPr>
            <a:xfrm>
              <a:off x="5929322" y="2786058"/>
              <a:ext cx="488160" cy="4881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1" name="Прямокутник 80"/>
            <p:cNvSpPr/>
            <p:nvPr/>
          </p:nvSpPr>
          <p:spPr>
            <a:xfrm>
              <a:off x="6429388" y="2786058"/>
              <a:ext cx="488160" cy="4881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2" name="Прямокутник 81"/>
            <p:cNvSpPr/>
            <p:nvPr/>
          </p:nvSpPr>
          <p:spPr>
            <a:xfrm>
              <a:off x="6929454" y="2786058"/>
              <a:ext cx="488160" cy="4881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3" name="Прямокутник 82"/>
            <p:cNvSpPr/>
            <p:nvPr/>
          </p:nvSpPr>
          <p:spPr>
            <a:xfrm>
              <a:off x="2428860" y="3286124"/>
              <a:ext cx="488160" cy="4881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4" name="Прямокутник 83"/>
            <p:cNvSpPr/>
            <p:nvPr/>
          </p:nvSpPr>
          <p:spPr>
            <a:xfrm>
              <a:off x="2428860" y="3786190"/>
              <a:ext cx="488160" cy="4881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5" name="Прямокутник 84"/>
            <p:cNvSpPr/>
            <p:nvPr/>
          </p:nvSpPr>
          <p:spPr>
            <a:xfrm>
              <a:off x="2428860" y="4286256"/>
              <a:ext cx="488160" cy="4881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6" name="Прямокутник 85"/>
            <p:cNvSpPr/>
            <p:nvPr/>
          </p:nvSpPr>
          <p:spPr>
            <a:xfrm>
              <a:off x="2428860" y="4786322"/>
              <a:ext cx="488160" cy="4881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7" name="Прямокутник 86"/>
            <p:cNvSpPr/>
            <p:nvPr/>
          </p:nvSpPr>
          <p:spPr>
            <a:xfrm>
              <a:off x="6929454" y="3286124"/>
              <a:ext cx="488160" cy="4881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8" name="Прямокутник 87"/>
            <p:cNvSpPr/>
            <p:nvPr/>
          </p:nvSpPr>
          <p:spPr>
            <a:xfrm>
              <a:off x="6929454" y="2285992"/>
              <a:ext cx="488160" cy="4881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9" name="Прямокутник 88"/>
            <p:cNvSpPr/>
            <p:nvPr/>
          </p:nvSpPr>
          <p:spPr>
            <a:xfrm>
              <a:off x="6929454" y="3786190"/>
              <a:ext cx="488160" cy="4881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0" name="Прямокутник 89"/>
            <p:cNvSpPr/>
            <p:nvPr/>
          </p:nvSpPr>
          <p:spPr>
            <a:xfrm>
              <a:off x="6929454" y="4286256"/>
              <a:ext cx="488160" cy="4881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рямокутник 90"/>
            <p:cNvSpPr/>
            <p:nvPr/>
          </p:nvSpPr>
          <p:spPr>
            <a:xfrm>
              <a:off x="6429388" y="4286256"/>
              <a:ext cx="488160" cy="4881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рямокутник 91"/>
            <p:cNvSpPr/>
            <p:nvPr/>
          </p:nvSpPr>
          <p:spPr>
            <a:xfrm>
              <a:off x="7429520" y="4286256"/>
              <a:ext cx="488160" cy="4881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рямокутник 92"/>
            <p:cNvSpPr/>
            <p:nvPr/>
          </p:nvSpPr>
          <p:spPr>
            <a:xfrm>
              <a:off x="7929586" y="4286256"/>
              <a:ext cx="488160" cy="4881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рямокутник 93"/>
            <p:cNvSpPr/>
            <p:nvPr/>
          </p:nvSpPr>
          <p:spPr>
            <a:xfrm>
              <a:off x="4929190" y="3286124"/>
              <a:ext cx="488160" cy="4881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5" name="Прямокутник 94"/>
            <p:cNvSpPr/>
            <p:nvPr/>
          </p:nvSpPr>
          <p:spPr>
            <a:xfrm>
              <a:off x="4929190" y="2285992"/>
              <a:ext cx="488160" cy="4881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6" name="Прямокутник 95"/>
            <p:cNvSpPr/>
            <p:nvPr/>
          </p:nvSpPr>
          <p:spPr>
            <a:xfrm>
              <a:off x="4929190" y="3786190"/>
              <a:ext cx="488160" cy="48816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381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98" name="Округлений прямокутник 97"/>
          <p:cNvSpPr/>
          <p:nvPr/>
        </p:nvSpPr>
        <p:spPr>
          <a:xfrm>
            <a:off x="1357290" y="3000372"/>
            <a:ext cx="50006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1</a:t>
            </a:r>
            <a:endParaRPr lang="uk-UA" sz="2400" b="1" i="1" dirty="0">
              <a:solidFill>
                <a:schemeClr val="tx1"/>
              </a:solidFill>
            </a:endParaRPr>
          </a:p>
        </p:txBody>
      </p:sp>
      <p:sp>
        <p:nvSpPr>
          <p:cNvPr id="111" name="L-подібна фігура 110"/>
          <p:cNvSpPr/>
          <p:nvPr/>
        </p:nvSpPr>
        <p:spPr>
          <a:xfrm rot="7443283" flipH="1" flipV="1">
            <a:off x="7566875" y="3059343"/>
            <a:ext cx="428628" cy="21431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13" name="Групувати 112"/>
          <p:cNvGrpSpPr/>
          <p:nvPr/>
        </p:nvGrpSpPr>
        <p:grpSpPr>
          <a:xfrm>
            <a:off x="2000232" y="3000372"/>
            <a:ext cx="5500726" cy="523220"/>
            <a:chOff x="1928794" y="2786058"/>
            <a:chExt cx="5500726" cy="523220"/>
          </a:xfrm>
        </p:grpSpPr>
        <p:sp>
          <p:nvSpPr>
            <p:cNvPr id="114" name="TextBox 113"/>
            <p:cNvSpPr txBox="1"/>
            <p:nvPr/>
          </p:nvSpPr>
          <p:spPr>
            <a:xfrm>
              <a:off x="1928794" y="278605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І</a:t>
              </a:r>
              <a:endParaRPr lang="uk-UA" sz="2800" b="1" i="1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428860" y="278605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н</a:t>
              </a:r>
              <a:endParaRPr lang="uk-UA" sz="2800" b="1" i="1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928926" y="278605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ф</a:t>
              </a:r>
              <a:endParaRPr lang="uk-UA" sz="2800" b="1" i="1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428992" y="278605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о</a:t>
              </a:r>
              <a:endParaRPr lang="uk-UA" sz="2800" b="1" i="1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929058" y="278605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р</a:t>
              </a:r>
              <a:endParaRPr lang="uk-UA" sz="2800" b="1" i="1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429124" y="278605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м</a:t>
              </a:r>
              <a:endParaRPr lang="uk-UA" sz="2800" b="1" i="1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929190" y="278605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а</a:t>
              </a:r>
              <a:endParaRPr lang="uk-UA" sz="2800" b="1" i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429256" y="278605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т</a:t>
              </a:r>
              <a:endParaRPr lang="uk-UA" sz="2800" b="1" i="1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929322" y="278605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и</a:t>
              </a:r>
              <a:endParaRPr lang="uk-UA" sz="2800" b="1" i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429388" y="278605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к</a:t>
              </a:r>
              <a:endParaRPr lang="uk-UA" sz="2800" b="1" i="1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929454" y="278605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а</a:t>
              </a:r>
              <a:endParaRPr lang="uk-UA" sz="2800" b="1" i="1" dirty="0"/>
            </a:p>
          </p:txBody>
        </p:sp>
      </p:grpSp>
      <p:sp>
        <p:nvSpPr>
          <p:cNvPr id="125" name="Округлений прямокутник 124"/>
          <p:cNvSpPr/>
          <p:nvPr/>
        </p:nvSpPr>
        <p:spPr>
          <a:xfrm>
            <a:off x="2500298" y="2428868"/>
            <a:ext cx="50006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2</a:t>
            </a:r>
            <a:endParaRPr lang="uk-UA" sz="2400" b="1" i="1" dirty="0">
              <a:solidFill>
                <a:schemeClr val="tx1"/>
              </a:solidFill>
            </a:endParaRPr>
          </a:p>
        </p:txBody>
      </p:sp>
      <p:sp>
        <p:nvSpPr>
          <p:cNvPr id="112" name="Округлена прямокутна виноска 111"/>
          <p:cNvSpPr/>
          <p:nvPr/>
        </p:nvSpPr>
        <p:spPr>
          <a:xfrm>
            <a:off x="500034" y="1714488"/>
            <a:ext cx="4286280" cy="1143008"/>
          </a:xfrm>
          <a:prstGeom prst="wedgeRoundRectCallout">
            <a:avLst>
              <a:gd name="adj1" fmla="val -19753"/>
              <a:gd name="adj2" fmla="val 536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Наука, яка вивчає властивості та методи опрацювання інформації за допомогою комп’ютерних систем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46" name="Округлена прямокутна виноска 45"/>
          <p:cNvSpPr/>
          <p:nvPr/>
        </p:nvSpPr>
        <p:spPr>
          <a:xfrm>
            <a:off x="571472" y="1714488"/>
            <a:ext cx="4143404" cy="714380"/>
          </a:xfrm>
          <a:prstGeom prst="wedgeRoundRectCallout">
            <a:avLst>
              <a:gd name="adj1" fmla="val -8821"/>
              <a:gd name="adj2" fmla="val 689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Матеріальний об’єкт на якому зберігаються об’єкти</a:t>
            </a:r>
            <a:endParaRPr lang="uk-UA" b="1" i="1" dirty="0">
              <a:solidFill>
                <a:schemeClr val="bg1"/>
              </a:solidFill>
            </a:endParaRPr>
          </a:p>
        </p:txBody>
      </p:sp>
      <p:grpSp>
        <p:nvGrpSpPr>
          <p:cNvPr id="53" name="Групувати 52"/>
          <p:cNvGrpSpPr/>
          <p:nvPr/>
        </p:nvGrpSpPr>
        <p:grpSpPr>
          <a:xfrm>
            <a:off x="2500298" y="3000372"/>
            <a:ext cx="500066" cy="2523484"/>
            <a:chOff x="2500298" y="3000372"/>
            <a:chExt cx="500066" cy="2523484"/>
          </a:xfrm>
        </p:grpSpPr>
        <p:sp>
          <p:nvSpPr>
            <p:cNvPr id="47" name="TextBox 46"/>
            <p:cNvSpPr txBox="1"/>
            <p:nvPr/>
          </p:nvSpPr>
          <p:spPr>
            <a:xfrm>
              <a:off x="2500298" y="300037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н</a:t>
              </a:r>
              <a:endParaRPr lang="uk-UA" sz="2800" b="1" i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500298" y="350043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о</a:t>
              </a:r>
              <a:endParaRPr lang="uk-UA" sz="2800" b="1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500298" y="400050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с</a:t>
              </a:r>
              <a:endParaRPr lang="uk-UA" sz="2800" b="1" i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00298" y="4500570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і</a:t>
              </a:r>
              <a:endParaRPr lang="uk-UA" sz="2800" b="1" i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500298" y="5000636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й</a:t>
              </a:r>
              <a:endParaRPr lang="uk-UA" sz="2800" b="1" i="1" dirty="0"/>
            </a:p>
          </p:txBody>
        </p:sp>
      </p:grpSp>
      <p:sp>
        <p:nvSpPr>
          <p:cNvPr id="54" name="L-подібна фігура 53"/>
          <p:cNvSpPr/>
          <p:nvPr/>
        </p:nvSpPr>
        <p:spPr>
          <a:xfrm rot="7443283" flipH="1" flipV="1">
            <a:off x="2566215" y="5702550"/>
            <a:ext cx="428628" cy="21431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Округлений прямокутник 54"/>
          <p:cNvSpPr/>
          <p:nvPr/>
        </p:nvSpPr>
        <p:spPr>
          <a:xfrm>
            <a:off x="5000628" y="1928802"/>
            <a:ext cx="50006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3</a:t>
            </a:r>
            <a:endParaRPr lang="uk-UA" sz="2400" b="1" i="1" dirty="0">
              <a:solidFill>
                <a:schemeClr val="tx1"/>
              </a:solidFill>
            </a:endParaRPr>
          </a:p>
        </p:txBody>
      </p:sp>
      <p:sp>
        <p:nvSpPr>
          <p:cNvPr id="56" name="Округлена прямокутна виноска 55"/>
          <p:cNvSpPr/>
          <p:nvPr/>
        </p:nvSpPr>
        <p:spPr>
          <a:xfrm>
            <a:off x="571472" y="1714488"/>
            <a:ext cx="4143404" cy="1071570"/>
          </a:xfrm>
          <a:prstGeom prst="wedgeRoundRectCallout">
            <a:avLst>
              <a:gd name="adj1" fmla="val 55151"/>
              <a:gd name="adj2" fmla="val -1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Інформація, що зафіксована на носії.</a:t>
            </a:r>
            <a:endParaRPr lang="uk-UA" b="1" i="1" dirty="0">
              <a:solidFill>
                <a:schemeClr val="bg1"/>
              </a:solidFill>
            </a:endParaRPr>
          </a:p>
        </p:txBody>
      </p:sp>
      <p:grpSp>
        <p:nvGrpSpPr>
          <p:cNvPr id="61" name="Групувати 60"/>
          <p:cNvGrpSpPr/>
          <p:nvPr/>
        </p:nvGrpSpPr>
        <p:grpSpPr>
          <a:xfrm>
            <a:off x="5000628" y="2500306"/>
            <a:ext cx="500066" cy="2023418"/>
            <a:chOff x="5000628" y="2500306"/>
            <a:chExt cx="500066" cy="2023418"/>
          </a:xfrm>
        </p:grpSpPr>
        <p:sp>
          <p:nvSpPr>
            <p:cNvPr id="57" name="TextBox 56"/>
            <p:cNvSpPr txBox="1"/>
            <p:nvPr/>
          </p:nvSpPr>
          <p:spPr>
            <a:xfrm>
              <a:off x="5000628" y="2500306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Д</a:t>
              </a:r>
              <a:endParaRPr lang="uk-UA" sz="2800" b="1" i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000628" y="300037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а</a:t>
              </a:r>
              <a:endParaRPr lang="uk-UA" sz="2800" b="1" i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000628" y="350043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н</a:t>
              </a:r>
              <a:endParaRPr lang="uk-UA" sz="2800" b="1" i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000628" y="400050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і</a:t>
              </a:r>
              <a:endParaRPr lang="uk-UA" sz="2800" b="1" i="1" dirty="0"/>
            </a:p>
          </p:txBody>
        </p:sp>
      </p:grpSp>
      <p:sp>
        <p:nvSpPr>
          <p:cNvPr id="62" name="L-подібна фігура 61"/>
          <p:cNvSpPr/>
          <p:nvPr/>
        </p:nvSpPr>
        <p:spPr>
          <a:xfrm rot="7443283" flipH="1" flipV="1">
            <a:off x="5066544" y="4630979"/>
            <a:ext cx="428628" cy="21431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Округлений прямокутник 62"/>
          <p:cNvSpPr/>
          <p:nvPr/>
        </p:nvSpPr>
        <p:spPr>
          <a:xfrm>
            <a:off x="7000892" y="1928802"/>
            <a:ext cx="50006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4</a:t>
            </a:r>
            <a:endParaRPr lang="uk-UA" sz="2400" b="1" i="1" dirty="0">
              <a:solidFill>
                <a:schemeClr val="tx1"/>
              </a:solidFill>
            </a:endParaRPr>
          </a:p>
        </p:txBody>
      </p:sp>
      <p:sp>
        <p:nvSpPr>
          <p:cNvPr id="64" name="Округлена прямокутна виноска 63"/>
          <p:cNvSpPr/>
          <p:nvPr/>
        </p:nvSpPr>
        <p:spPr>
          <a:xfrm>
            <a:off x="3000364" y="1643050"/>
            <a:ext cx="3643338" cy="785818"/>
          </a:xfrm>
          <a:prstGeom prst="wedgeRoundRectCallout">
            <a:avLst>
              <a:gd name="adj1" fmla="val 57002"/>
              <a:gd name="adj2" fmla="val 286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Місце де зберігаються файли</a:t>
            </a:r>
            <a:endParaRPr lang="uk-UA" b="1" i="1" dirty="0">
              <a:solidFill>
                <a:schemeClr val="bg1"/>
              </a:solidFill>
            </a:endParaRPr>
          </a:p>
        </p:txBody>
      </p:sp>
      <p:grpSp>
        <p:nvGrpSpPr>
          <p:cNvPr id="70" name="Групувати 69"/>
          <p:cNvGrpSpPr/>
          <p:nvPr/>
        </p:nvGrpSpPr>
        <p:grpSpPr>
          <a:xfrm>
            <a:off x="7000892" y="2500306"/>
            <a:ext cx="500066" cy="2523484"/>
            <a:chOff x="7000892" y="2500306"/>
            <a:chExt cx="500066" cy="2523484"/>
          </a:xfrm>
        </p:grpSpPr>
        <p:sp>
          <p:nvSpPr>
            <p:cNvPr id="65" name="TextBox 64"/>
            <p:cNvSpPr txBox="1"/>
            <p:nvPr/>
          </p:nvSpPr>
          <p:spPr>
            <a:xfrm>
              <a:off x="7000892" y="2500306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П</a:t>
              </a:r>
              <a:endParaRPr lang="uk-UA" sz="2800" b="1" i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000892" y="300037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а</a:t>
              </a:r>
              <a:endParaRPr lang="uk-UA" sz="2800" b="1" i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00892" y="350043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п</a:t>
              </a:r>
              <a:endParaRPr lang="uk-UA" sz="2800" b="1" i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000892" y="400050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к</a:t>
              </a:r>
              <a:endParaRPr lang="uk-UA" sz="2800" b="1" i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000892" y="4500570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а</a:t>
              </a:r>
              <a:endParaRPr lang="uk-UA" sz="2800" b="1" i="1" dirty="0"/>
            </a:p>
          </p:txBody>
        </p:sp>
      </p:grpSp>
      <p:sp>
        <p:nvSpPr>
          <p:cNvPr id="71" name="L-подібна фігура 70"/>
          <p:cNvSpPr/>
          <p:nvPr/>
        </p:nvSpPr>
        <p:spPr>
          <a:xfrm rot="7443283" flipH="1" flipV="1">
            <a:off x="7066808" y="5202483"/>
            <a:ext cx="428628" cy="21431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2" name="Округлений прямокутник 71"/>
          <p:cNvSpPr/>
          <p:nvPr/>
        </p:nvSpPr>
        <p:spPr>
          <a:xfrm>
            <a:off x="5929322" y="4500570"/>
            <a:ext cx="50006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5</a:t>
            </a:r>
            <a:endParaRPr lang="uk-UA" sz="2400" b="1" i="1" dirty="0">
              <a:solidFill>
                <a:schemeClr val="tx1"/>
              </a:solidFill>
            </a:endParaRPr>
          </a:p>
        </p:txBody>
      </p:sp>
      <p:sp>
        <p:nvSpPr>
          <p:cNvPr id="99" name="Округлена прямокутна виноска 98"/>
          <p:cNvSpPr/>
          <p:nvPr/>
        </p:nvSpPr>
        <p:spPr>
          <a:xfrm>
            <a:off x="3428992" y="5214950"/>
            <a:ext cx="3286148" cy="1071570"/>
          </a:xfrm>
          <a:prstGeom prst="wedgeRoundRectCallout">
            <a:avLst>
              <a:gd name="adj1" fmla="val 33058"/>
              <a:gd name="adj2" fmla="val -627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/>
              <a:t>Впорядкована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сукупність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даних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зберігається</a:t>
            </a:r>
            <a:r>
              <a:rPr lang="ru-RU" b="1" i="1" dirty="0" smtClean="0"/>
              <a:t> на диску</a:t>
            </a:r>
            <a:endParaRPr lang="uk-UA" b="1" i="1" dirty="0"/>
          </a:p>
        </p:txBody>
      </p:sp>
      <p:grpSp>
        <p:nvGrpSpPr>
          <p:cNvPr id="104" name="Групувати 103"/>
          <p:cNvGrpSpPr/>
          <p:nvPr/>
        </p:nvGrpSpPr>
        <p:grpSpPr>
          <a:xfrm>
            <a:off x="6500826" y="4500570"/>
            <a:ext cx="2000264" cy="523220"/>
            <a:chOff x="6500826" y="4500570"/>
            <a:chExt cx="2000264" cy="523220"/>
          </a:xfrm>
        </p:grpSpPr>
        <p:sp>
          <p:nvSpPr>
            <p:cNvPr id="100" name="TextBox 99"/>
            <p:cNvSpPr txBox="1"/>
            <p:nvPr/>
          </p:nvSpPr>
          <p:spPr>
            <a:xfrm>
              <a:off x="6500826" y="4500570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Ф</a:t>
              </a:r>
              <a:endParaRPr lang="uk-UA" sz="2800" b="1" i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000892" y="4500570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а</a:t>
              </a:r>
              <a:endParaRPr lang="uk-UA" sz="2800" b="1" i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500958" y="4500570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й</a:t>
              </a:r>
              <a:endParaRPr lang="uk-UA" sz="2800" b="1" i="1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001024" y="4500570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i="1" dirty="0" smtClean="0"/>
                <a:t>л</a:t>
              </a:r>
              <a:endParaRPr lang="uk-UA" sz="2800" b="1" i="1" dirty="0"/>
            </a:p>
          </p:txBody>
        </p:sp>
      </p:grpSp>
      <p:sp>
        <p:nvSpPr>
          <p:cNvPr id="105" name="L-подібна фігура 104"/>
          <p:cNvSpPr/>
          <p:nvPr/>
        </p:nvSpPr>
        <p:spPr>
          <a:xfrm rot="7443283" flipH="1" flipV="1">
            <a:off x="8567008" y="4630978"/>
            <a:ext cx="428628" cy="21431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112" grpId="1" animBg="1"/>
      <p:bldP spid="112" grpId="2" animBg="1"/>
      <p:bldP spid="46" grpId="0" animBg="1"/>
      <p:bldP spid="46" grpId="1" animBg="1"/>
      <p:bldP spid="56" grpId="0" animBg="1"/>
      <p:bldP spid="56" grpId="1" animBg="1"/>
      <p:bldP spid="64" grpId="0" animBg="1"/>
      <p:bldP spid="64" grpId="1" animBg="1"/>
      <p:bldP spid="99" grpId="0" animBg="1"/>
      <p:bldP spid="9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23928" y="76470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Підсумок </a:t>
            </a:r>
          </a:p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уроку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3643314"/>
            <a:ext cx="465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4. </a:t>
            </a:r>
            <a:r>
              <a:rPr lang="uk-UA" dirty="0" smtClean="0"/>
              <a:t>Про що хотіли би дізнатися більше?</a:t>
            </a:r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3286116" y="4071942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5. </a:t>
            </a:r>
            <a:r>
              <a:rPr lang="ru-RU" dirty="0" smtClean="0"/>
              <a:t>Наведи </a:t>
            </a:r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r>
              <a:rPr lang="ru-RU" dirty="0" err="1" smtClean="0"/>
              <a:t>носіїв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в </a:t>
            </a:r>
            <a:r>
              <a:rPr lang="uk-UA" dirty="0" smtClean="0"/>
              <a:t>комп’ютері.</a:t>
            </a:r>
            <a:endParaRPr lang="uk-UA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3286116" y="4786322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6. </a:t>
            </a:r>
            <a:r>
              <a:rPr lang="ru-RU" dirty="0" smtClean="0"/>
              <a:t>Поясни, для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папки.</a:t>
            </a:r>
            <a:endParaRPr lang="uk-UA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3286116" y="55007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7. </a:t>
            </a:r>
            <a:r>
              <a:rPr lang="ru-RU" dirty="0" smtClean="0"/>
              <a:t>Як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нову</a:t>
            </a:r>
            <a:r>
              <a:rPr lang="ru-RU" dirty="0" smtClean="0"/>
              <a:t> папку? Опиши алгоритм, </a:t>
            </a:r>
            <a:r>
              <a:rPr lang="ru-RU" dirty="0" err="1" smtClean="0"/>
              <a:t>звертаючись</a:t>
            </a:r>
            <a:r>
              <a:rPr lang="ru-RU" dirty="0" smtClean="0"/>
              <a:t> </a:t>
            </a:r>
            <a:r>
              <a:rPr lang="uk-UA" dirty="0" smtClean="0"/>
              <a:t>до тексту.</a:t>
            </a:r>
            <a:endParaRPr lang="uk-UA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3286116" y="2214554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1. </a:t>
            </a:r>
            <a:r>
              <a:rPr lang="uk-UA" dirty="0" smtClean="0"/>
              <a:t>Що цікавого сьогодні ви дізналися на уроці?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3286116" y="2786058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2. </a:t>
            </a:r>
            <a:r>
              <a:rPr lang="uk-UA" dirty="0" smtClean="0"/>
              <a:t>Що найбільше сподобалося?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3286116" y="3214686"/>
            <a:ext cx="264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3. </a:t>
            </a:r>
            <a:r>
              <a:rPr lang="uk-UA" dirty="0" smtClean="0"/>
              <a:t>Що запам’яталося?</a:t>
            </a:r>
          </a:p>
        </p:txBody>
      </p:sp>
      <p:pic>
        <p:nvPicPr>
          <p:cNvPr id="1026" name="Picture 2" descr="C:\Users\Admin\Desktop\підсумо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3238492" cy="3238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23928" y="76470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Домашнє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Admin\Desktop\інформат. 4 клас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7"/>
            <a:ext cx="3143272" cy="4071023"/>
          </a:xfrm>
          <a:prstGeom prst="rect">
            <a:avLst/>
          </a:prstGeom>
          <a:noFill/>
        </p:spPr>
      </p:pic>
      <p:sp>
        <p:nvSpPr>
          <p:cNvPr id="7" name="Округлена прямокутна виноска 6"/>
          <p:cNvSpPr/>
          <p:nvPr/>
        </p:nvSpPr>
        <p:spPr>
          <a:xfrm>
            <a:off x="4786314" y="2643182"/>
            <a:ext cx="3000396" cy="857256"/>
          </a:xfrm>
          <a:prstGeom prst="wedgeRoundRectCallout">
            <a:avLst>
              <a:gd name="adj1" fmla="val -95613"/>
              <a:gd name="adj2" fmla="val 48998"/>
              <a:gd name="adj3" fmla="val 16667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Проаналізувати </a:t>
            </a:r>
          </a:p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Ст. 10-14</a:t>
            </a:r>
            <a:endParaRPr lang="uk-UA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571472" y="2285992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подані</a:t>
            </a:r>
            <a:r>
              <a:rPr lang="ru-RU" dirty="0" smtClean="0"/>
              <a:t> числами, текстами, </a:t>
            </a:r>
            <a:r>
              <a:rPr lang="ru-RU" dirty="0" err="1" smtClean="0"/>
              <a:t>графічними</a:t>
            </a:r>
            <a:r>
              <a:rPr lang="ru-RU" dirty="0" smtClean="0"/>
              <a:t> </a:t>
            </a:r>
            <a:r>
              <a:rPr lang="ru-RU" dirty="0" err="1" smtClean="0"/>
              <a:t>зображеннями</a:t>
            </a:r>
            <a:r>
              <a:rPr lang="ru-RU" dirty="0" smtClean="0"/>
              <a:t>, </a:t>
            </a:r>
            <a:r>
              <a:rPr lang="ru-RU" dirty="0" err="1" smtClean="0"/>
              <a:t>спеціальними</a:t>
            </a:r>
            <a:r>
              <a:rPr lang="ru-RU" dirty="0" smtClean="0"/>
              <a:t> </a:t>
            </a:r>
            <a:r>
              <a:rPr lang="ru-RU" dirty="0" err="1" smtClean="0"/>
              <a:t>позначками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4071934" y="928670"/>
            <a:ext cx="330891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Файли різного </a:t>
            </a:r>
          </a:p>
          <a:p>
            <a:pPr algn="ctr"/>
            <a:r>
              <a:rPr lang="uk-UA" sz="28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змісту</a:t>
            </a:r>
          </a:p>
        </p:txBody>
      </p:sp>
      <p:sp>
        <p:nvSpPr>
          <p:cNvPr id="10" name="Блок-схема: альтернативний процес 9"/>
          <p:cNvSpPr/>
          <p:nvPr/>
        </p:nvSpPr>
        <p:spPr>
          <a:xfrm>
            <a:off x="714348" y="3000372"/>
            <a:ext cx="6500858" cy="857256"/>
          </a:xfrm>
          <a:prstGeom prst="flowChartAlternateProcess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err="1" smtClean="0">
                <a:solidFill>
                  <a:schemeClr val="tx1"/>
                </a:solidFill>
              </a:rPr>
              <a:t>Усі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дані</a:t>
            </a:r>
            <a:r>
              <a:rPr lang="ru-RU" b="1" i="1" dirty="0" smtClean="0">
                <a:solidFill>
                  <a:schemeClr val="tx1"/>
                </a:solidFill>
              </a:rPr>
              <a:t> в </a:t>
            </a:r>
            <a:r>
              <a:rPr lang="ru-RU" b="1" i="1" dirty="0" err="1" smtClean="0">
                <a:solidFill>
                  <a:schemeClr val="tx1"/>
                </a:solidFill>
              </a:rPr>
              <a:t>комп’ютері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зберігаються</a:t>
            </a:r>
            <a:r>
              <a:rPr lang="ru-RU" b="1" i="1" dirty="0" smtClean="0">
                <a:solidFill>
                  <a:schemeClr val="tx1"/>
                </a:solidFill>
              </a:rPr>
              <a:t> у файлах.</a:t>
            </a:r>
            <a:endParaRPr lang="uk-UA" b="1" i="1" dirty="0">
              <a:solidFill>
                <a:schemeClr val="tx1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714348" y="400050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Кожний файл має своє </a:t>
            </a:r>
            <a:r>
              <a:rPr lang="uk-UA" b="1" dirty="0" smtClean="0"/>
              <a:t>ім’я. Файли різного вмісту</a:t>
            </a:r>
          </a:p>
          <a:p>
            <a:r>
              <a:rPr lang="uk-UA" dirty="0" smtClean="0"/>
              <a:t>мають різні значки.</a:t>
            </a:r>
            <a:endParaRPr lang="uk-U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8668" y="4572008"/>
            <a:ext cx="4257110" cy="207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0719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43372" y="857232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Носії даних у 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комп’ютері</a:t>
            </a:r>
            <a:endParaRPr lang="uk-UA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373290"/>
            <a:ext cx="838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магнітні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диски,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диски,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флеш-накопичувачі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3012" y="3212976"/>
            <a:ext cx="467677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719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4429124" y="785794"/>
            <a:ext cx="25923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Працюємо за </a:t>
            </a:r>
          </a:p>
          <a:p>
            <a:pPr marL="914400" indent="-914400"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комп’ютером</a:t>
            </a:r>
          </a:p>
        </p:txBody>
      </p:sp>
      <p:pic>
        <p:nvPicPr>
          <p:cNvPr id="1026" name="Picture 2" descr="C:\Users\Admin\Desktop\системний бл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00372"/>
            <a:ext cx="3286148" cy="328614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857496"/>
            <a:ext cx="3000396" cy="379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Admin\Desktop\7 клас інформатика\1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072477"/>
            <a:ext cx="3571900" cy="3271459"/>
          </a:xfrm>
          <a:prstGeom prst="rect">
            <a:avLst/>
          </a:prstGeom>
          <a:noFill/>
        </p:spPr>
      </p:pic>
      <p:sp>
        <p:nvSpPr>
          <p:cNvPr id="14" name="Прямокутник 13"/>
          <p:cNvSpPr/>
          <p:nvPr/>
        </p:nvSpPr>
        <p:spPr>
          <a:xfrm>
            <a:off x="500034" y="192880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alebarda" pitchFamily="50" charset="0"/>
              </a:rPr>
              <a:t>Увага</a:t>
            </a:r>
            <a:r>
              <a:rPr lang="ru-RU" b="1" dirty="0" smtClean="0">
                <a:solidFill>
                  <a:srgbClr val="FF0000"/>
                </a:solidFill>
                <a:latin typeface="alebarda" pitchFamily="50" charset="0"/>
              </a:rPr>
              <a:t>!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Під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час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роботи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з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комп’ютером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дотримуйтеся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правил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безпеки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uk-UA" b="1" i="1" dirty="0" smtClean="0">
                <a:latin typeface="alebarda" pitchFamily="50" charset="0"/>
                <a:ea typeface="Adobe Kaiti Std R" pitchFamily="18" charset="-128"/>
              </a:rPr>
              <a:t>та санітарно-гігієнічних норм.</a:t>
            </a:r>
            <a:endParaRPr lang="uk-UA" b="1" dirty="0">
              <a:latin typeface="alebarda" pitchFamily="50" charset="0"/>
              <a:ea typeface="Adobe Kaiti Std R" pitchFamily="18" charset="-128"/>
            </a:endParaRPr>
          </a:p>
        </p:txBody>
      </p:sp>
      <p:sp>
        <p:nvSpPr>
          <p:cNvPr id="16" name="Блок-схема: альтернативний процес 15"/>
          <p:cNvSpPr/>
          <p:nvPr/>
        </p:nvSpPr>
        <p:spPr>
          <a:xfrm>
            <a:off x="428596" y="1857364"/>
            <a:ext cx="8001056" cy="78581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6572264" y="2786058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Центр монітора</a:t>
            </a:r>
          </a:p>
          <a:p>
            <a:r>
              <a:rPr lang="uk-UA" sz="1400" dirty="0" smtClean="0"/>
              <a:t>на рівні очей</a:t>
            </a:r>
            <a:endParaRPr lang="uk-UA" sz="1400" dirty="0"/>
          </a:p>
        </p:txBody>
      </p:sp>
      <p:sp>
        <p:nvSpPr>
          <p:cNvPr id="10" name="Прямокутник 9"/>
          <p:cNvSpPr/>
          <p:nvPr/>
        </p:nvSpPr>
        <p:spPr>
          <a:xfrm>
            <a:off x="4857752" y="3857628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Шия пряма</a:t>
            </a:r>
            <a:endParaRPr lang="uk-UA" sz="1400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6715140" y="3643314"/>
            <a:ext cx="1007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50–60 см</a:t>
            </a:r>
            <a:endParaRPr lang="uk-UA" sz="1400" dirty="0"/>
          </a:p>
        </p:txBody>
      </p:sp>
      <p:cxnSp>
        <p:nvCxnSpPr>
          <p:cNvPr id="15" name="Пряма зі стрілкою 14"/>
          <p:cNvCxnSpPr/>
          <p:nvPr/>
        </p:nvCxnSpPr>
        <p:spPr>
          <a:xfrm>
            <a:off x="6858016" y="3571876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кутник 16"/>
          <p:cNvSpPr/>
          <p:nvPr/>
        </p:nvSpPr>
        <p:spPr>
          <a:xfrm>
            <a:off x="7358082" y="5286388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Стопи на</a:t>
            </a:r>
          </a:p>
          <a:p>
            <a:r>
              <a:rPr lang="uk-UA" sz="1400" dirty="0" smtClean="0"/>
              <a:t>підлозі</a:t>
            </a:r>
            <a:endParaRPr lang="uk-UA" sz="1400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5572132" y="6357958"/>
            <a:ext cx="3195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Використовуйте підставку для ніг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\Desktop\системний блок , монітор заготов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3143272" cy="314327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кутник 6"/>
          <p:cNvSpPr/>
          <p:nvPr/>
        </p:nvSpPr>
        <p:spPr>
          <a:xfrm>
            <a:off x="4714876" y="785794"/>
            <a:ext cx="22365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Носії </a:t>
            </a:r>
          </a:p>
          <a:p>
            <a:pPr marL="914400" indent="-914400"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комп’ютера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3643306" y="2143116"/>
            <a:ext cx="52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На різних комп’ютерах можуть</a:t>
            </a:r>
          </a:p>
          <a:p>
            <a:r>
              <a:rPr lang="uk-UA" dirty="0" smtClean="0"/>
              <a:t>бути різні значки та їх кількість.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lum bright="-16000" contrast="36000"/>
          </a:blip>
          <a:srcRect/>
          <a:stretch>
            <a:fillRect/>
          </a:stretch>
        </p:blipFill>
        <p:spPr bwMode="auto">
          <a:xfrm>
            <a:off x="3452035" y="3000372"/>
            <a:ext cx="288978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lum bright="-16000" contrast="36000"/>
          </a:blip>
          <a:srcRect/>
          <a:stretch>
            <a:fillRect/>
          </a:stretch>
        </p:blipFill>
        <p:spPr bwMode="auto">
          <a:xfrm>
            <a:off x="6143636" y="4643446"/>
            <a:ext cx="2428892" cy="170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856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67944" y="119675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Алгоритм створення нової папки</a:t>
            </a:r>
            <a:endParaRPr lang="uk-UA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4" descr="C:\Users\Admin\Desktop\системний блок , монітор заготовк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3143272" cy="3143272"/>
          </a:xfrm>
          <a:prstGeom prst="rect">
            <a:avLst/>
          </a:prstGeom>
          <a:noFill/>
        </p:spPr>
      </p:pic>
      <p:sp>
        <p:nvSpPr>
          <p:cNvPr id="8" name="Прямокутник 7"/>
          <p:cNvSpPr/>
          <p:nvPr/>
        </p:nvSpPr>
        <p:spPr>
          <a:xfrm>
            <a:off x="3428992" y="2214554"/>
            <a:ext cx="52149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1. </a:t>
            </a:r>
            <a:r>
              <a:rPr lang="ru-RU" b="1" dirty="0" err="1" smtClean="0"/>
              <a:t>Відкрий</a:t>
            </a:r>
            <a:r>
              <a:rPr lang="ru-RU" b="1" dirty="0" smtClean="0"/>
              <a:t> </a:t>
            </a:r>
            <a:r>
              <a:rPr lang="ru-RU" b="1" dirty="0" err="1" smtClean="0"/>
              <a:t>вміст</a:t>
            </a:r>
            <a:r>
              <a:rPr lang="ru-RU" b="1" dirty="0" smtClean="0"/>
              <a:t> папки, у </a:t>
            </a:r>
            <a:r>
              <a:rPr lang="ru-RU" b="1" dirty="0" err="1" smtClean="0"/>
              <a:t>якій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</a:p>
          <a:p>
            <a:r>
              <a:rPr lang="ru-RU" b="1" dirty="0" err="1" smtClean="0"/>
              <a:t>створити</a:t>
            </a:r>
            <a:r>
              <a:rPr lang="ru-RU" b="1" dirty="0" smtClean="0"/>
              <a:t> </a:t>
            </a:r>
            <a:r>
              <a:rPr lang="ru-RU" b="1" dirty="0" err="1" smtClean="0"/>
              <a:t>нову</a:t>
            </a:r>
            <a:r>
              <a:rPr lang="ru-RU" b="1" dirty="0" smtClean="0"/>
              <a:t> </a:t>
            </a:r>
            <a:r>
              <a:rPr lang="uk-UA" b="1" dirty="0" smtClean="0"/>
              <a:t>папку.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2. </a:t>
            </a:r>
            <a:r>
              <a:rPr lang="ru-RU" b="1" dirty="0" smtClean="0"/>
              <a:t>Установи </a:t>
            </a:r>
            <a:r>
              <a:rPr lang="ru-RU" b="1" dirty="0" err="1" smtClean="0"/>
              <a:t>вказівник</a:t>
            </a:r>
            <a:r>
              <a:rPr lang="ru-RU" b="1" dirty="0" smtClean="0"/>
              <a:t> у </a:t>
            </a:r>
            <a:r>
              <a:rPr lang="ru-RU" b="1" dirty="0" err="1" smtClean="0"/>
              <a:t>вільному</a:t>
            </a:r>
            <a:r>
              <a:rPr lang="ru-RU" b="1" dirty="0" smtClean="0"/>
              <a:t> </a:t>
            </a:r>
            <a:r>
              <a:rPr lang="ru-RU" b="1" dirty="0" err="1" smtClean="0"/>
              <a:t>місці</a:t>
            </a:r>
            <a:r>
              <a:rPr lang="ru-RU" b="1" dirty="0" smtClean="0"/>
              <a:t> та </a:t>
            </a:r>
          </a:p>
          <a:p>
            <a:r>
              <a:rPr lang="ru-RU" b="1" dirty="0" err="1" smtClean="0"/>
              <a:t>відкрий</a:t>
            </a:r>
            <a:r>
              <a:rPr lang="ru-RU" b="1" dirty="0" smtClean="0"/>
              <a:t> кон</a:t>
            </a:r>
            <a:r>
              <a:rPr lang="uk-UA" b="1" dirty="0" err="1" smtClean="0"/>
              <a:t>текстне</a:t>
            </a:r>
            <a:r>
              <a:rPr lang="uk-UA" b="1" dirty="0" smtClean="0"/>
              <a:t> меню.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3. </a:t>
            </a:r>
            <a:r>
              <a:rPr lang="ru-RU" b="1" dirty="0" err="1" smtClean="0"/>
              <a:t>Вибери</a:t>
            </a:r>
            <a:r>
              <a:rPr lang="ru-RU" b="1" dirty="0" smtClean="0"/>
              <a:t> </a:t>
            </a:r>
            <a:r>
              <a:rPr lang="ru-RU" b="1" dirty="0" err="1" smtClean="0"/>
              <a:t>послідовно</a:t>
            </a:r>
            <a:r>
              <a:rPr lang="ru-RU" b="1" dirty="0" smtClean="0"/>
              <a:t> </a:t>
            </a:r>
            <a:r>
              <a:rPr lang="ru-RU" b="1" dirty="0" err="1" smtClean="0"/>
              <a:t>команди</a:t>
            </a:r>
            <a:r>
              <a:rPr lang="ru-RU" b="1" dirty="0" smtClean="0"/>
              <a:t> 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Створити</a:t>
            </a:r>
            <a:r>
              <a:rPr lang="ru-RU" b="1" dirty="0" smtClean="0">
                <a:solidFill>
                  <a:srgbClr val="FF0000"/>
                </a:solidFill>
              </a:rPr>
              <a:t> → Папку.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429132"/>
            <a:ext cx="5429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lum bright="-18000" contrast="32000"/>
          </a:blip>
          <a:srcRect/>
          <a:stretch>
            <a:fillRect/>
          </a:stretch>
        </p:blipFill>
        <p:spPr bwMode="auto">
          <a:xfrm>
            <a:off x="5000628" y="4071942"/>
            <a:ext cx="28860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кутник 10"/>
          <p:cNvSpPr/>
          <p:nvPr/>
        </p:nvSpPr>
        <p:spPr>
          <a:xfrm>
            <a:off x="3571868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4. </a:t>
            </a:r>
            <a:r>
              <a:rPr lang="ru-RU" b="1" dirty="0" smtClean="0"/>
              <a:t>Введи </a:t>
            </a:r>
            <a:r>
              <a:rPr lang="ru-RU" b="1" dirty="0" err="1" smtClean="0"/>
              <a:t>ім’я</a:t>
            </a:r>
            <a:r>
              <a:rPr lang="ru-RU" b="1" dirty="0" smtClean="0"/>
              <a:t> </a:t>
            </a:r>
            <a:r>
              <a:rPr lang="ru-RU" b="1" dirty="0" err="1" smtClean="0"/>
              <a:t>нової</a:t>
            </a:r>
            <a:r>
              <a:rPr lang="ru-RU" b="1" dirty="0" smtClean="0"/>
              <a:t> папки та </a:t>
            </a:r>
            <a:r>
              <a:rPr lang="ru-RU" b="1" dirty="0" err="1" smtClean="0"/>
              <a:t>натисни</a:t>
            </a:r>
            <a:r>
              <a:rPr lang="ru-RU" b="1" dirty="0" smtClean="0"/>
              <a:t> 	</a:t>
            </a:r>
            <a:r>
              <a:rPr lang="ru-RU" b="1" dirty="0" err="1" smtClean="0"/>
              <a:t>клавішу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Enter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05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4714876" y="1142984"/>
            <a:ext cx="2316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Фізхвилинка</a:t>
            </a:r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00034" y="2285992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err="1" smtClean="0">
                <a:solidFill>
                  <a:srgbClr val="FF0000"/>
                </a:solidFill>
              </a:rPr>
              <a:t>Хвилинка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відпочинку</a:t>
            </a:r>
            <a:r>
              <a:rPr lang="ru-RU" sz="2400" b="1" u="sng" dirty="0" smtClean="0">
                <a:solidFill>
                  <a:srgbClr val="FF0000"/>
                </a:solidFill>
              </a:rPr>
              <a:t>: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І направо,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наліво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нічого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боліло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Один </a:t>
            </a:r>
            <a:r>
              <a:rPr lang="ru-RU" sz="2400" dirty="0" err="1" smtClean="0"/>
              <a:t>і</a:t>
            </a:r>
            <a:r>
              <a:rPr lang="ru-RU" sz="2400" dirty="0" smtClean="0"/>
              <a:t> два, три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чотири</a:t>
            </a:r>
            <a:r>
              <a:rPr lang="ru-RU" sz="2400" dirty="0" smtClean="0"/>
              <a:t> —</a:t>
            </a:r>
          </a:p>
          <a:p>
            <a:r>
              <a:rPr lang="ru-RU" sz="2400" dirty="0" err="1" smtClean="0"/>
              <a:t>Набираємося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сили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Нахилились</a:t>
            </a:r>
            <a:r>
              <a:rPr lang="ru-RU" sz="2400" dirty="0" smtClean="0"/>
              <a:t>, повернулись,</a:t>
            </a:r>
          </a:p>
          <a:p>
            <a:r>
              <a:rPr lang="ru-RU" sz="2400" dirty="0" smtClean="0"/>
              <a:t>До </a:t>
            </a:r>
            <a:r>
              <a:rPr lang="ru-RU" sz="2400" dirty="0" err="1" smtClean="0"/>
              <a:t>товариша</a:t>
            </a:r>
            <a:r>
              <a:rPr lang="ru-RU" sz="2400" dirty="0" smtClean="0"/>
              <a:t> </a:t>
            </a:r>
            <a:r>
              <a:rPr lang="ru-RU" sz="2400" dirty="0" err="1" smtClean="0"/>
              <a:t>всміхнулись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  <p:pic>
        <p:nvPicPr>
          <p:cNvPr id="2" name="Picture 4" descr="C:\Users\Admin\Desktop\Заряд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143116"/>
            <a:ext cx="272415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71934" y="85723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Знайди слова, що сховались у прямокутнику</a:t>
            </a:r>
            <a:endParaRPr lang="uk-UA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4" descr="C:\Users\Admin\Desktop\системний блок , монітор заготовк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2786082" cy="2786082"/>
          </a:xfrm>
          <a:prstGeom prst="rect">
            <a:avLst/>
          </a:prstGeom>
          <a:noFill/>
        </p:spPr>
      </p:pic>
      <p:graphicFrame>
        <p:nvGraphicFramePr>
          <p:cNvPr id="10" name="Таблиця 9"/>
          <p:cNvGraphicFramePr>
            <a:graphicFrameLocks noGrp="1"/>
          </p:cNvGraphicFramePr>
          <p:nvPr/>
        </p:nvGraphicFramePr>
        <p:xfrm>
          <a:off x="3071802" y="2357430"/>
          <a:ext cx="390526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526"/>
                <a:gridCol w="390526"/>
                <a:gridCol w="390526"/>
                <a:gridCol w="390526"/>
                <a:gridCol w="390526"/>
                <a:gridCol w="390526"/>
                <a:gridCol w="390526"/>
                <a:gridCol w="390526"/>
                <a:gridCol w="390526"/>
                <a:gridCol w="390526"/>
              </a:tblGrid>
              <a:tr h="357943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Й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Ш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В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І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А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К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Е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Ш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Ь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Т</a:t>
                      </a:r>
                      <a:endParaRPr lang="uk-UA" b="1" dirty="0"/>
                    </a:p>
                  </a:txBody>
                  <a:tcPr/>
                </a:tc>
              </a:tr>
              <a:tr h="357943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Ц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Ж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Д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П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К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І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Р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Ґ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Р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Г</a:t>
                      </a:r>
                      <a:endParaRPr lang="uk-UA" b="1" dirty="0"/>
                    </a:p>
                  </a:txBody>
                  <a:tcPr/>
                </a:tc>
              </a:tr>
              <a:tr h="357943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Ф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Ц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Н</a:t>
                      </a:r>
                      <a:endParaRPr lang="uk-UA" b="1" dirty="0"/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І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П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А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П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К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А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Б</a:t>
                      </a:r>
                      <a:endParaRPr lang="uk-UA" b="1" dirty="0"/>
                    </a:p>
                  </a:txBody>
                  <a:tcPr/>
                </a:tc>
              </a:tr>
              <a:tr h="357943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Д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М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О</a:t>
                      </a:r>
                      <a:endParaRPr lang="uk-UA" b="1" dirty="0"/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З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Ї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В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У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А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Г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В</a:t>
                      </a:r>
                      <a:endParaRPr lang="uk-UA" b="1" dirty="0"/>
                    </a:p>
                  </a:txBody>
                  <a:tcPr/>
                </a:tc>
              </a:tr>
              <a:tr h="357943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А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І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С</a:t>
                      </a:r>
                      <a:endParaRPr lang="uk-UA" b="1" dirty="0"/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В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П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М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Е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В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Р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П</a:t>
                      </a:r>
                      <a:endParaRPr lang="uk-UA" b="1" dirty="0"/>
                    </a:p>
                  </a:txBody>
                  <a:tcPr/>
                </a:tc>
              </a:tr>
              <a:tr h="357943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Н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В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І</a:t>
                      </a:r>
                      <a:endParaRPr lang="uk-UA" b="1" dirty="0"/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Я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Е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П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Ф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А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Й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Л</a:t>
                      </a:r>
                      <a:endParaRPr lang="uk-UA" b="1" dirty="0"/>
                    </a:p>
                  </a:txBody>
                  <a:tcPr/>
                </a:tc>
              </a:tr>
              <a:tr h="357943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І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Б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Й</a:t>
                      </a:r>
                      <a:endParaRPr lang="uk-UA" b="1" dirty="0"/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Й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А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К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Е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Ш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Ь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Т</a:t>
                      </a:r>
                      <a:endParaRPr lang="uk-UA" b="1" dirty="0"/>
                    </a:p>
                  </a:txBody>
                  <a:tcPr/>
                </a:tc>
              </a:tr>
              <a:tr h="357943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Ю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Ь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Ф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Є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К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І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Р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Ґ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Р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Г</a:t>
                      </a:r>
                      <a:endParaRPr lang="uk-UA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кутник 11"/>
          <p:cNvSpPr/>
          <p:nvPr/>
        </p:nvSpPr>
        <p:spPr>
          <a:xfrm>
            <a:off x="7286644" y="2643182"/>
            <a:ext cx="428628" cy="42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L-подібна фігура 14"/>
          <p:cNvSpPr/>
          <p:nvPr/>
        </p:nvSpPr>
        <p:spPr>
          <a:xfrm rot="17516574">
            <a:off x="7373719" y="2729863"/>
            <a:ext cx="329643" cy="170614"/>
          </a:xfrm>
          <a:prstGeom prst="corner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7929586" y="27146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Носій</a:t>
            </a:r>
            <a:endParaRPr lang="uk-UA" b="1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7286644" y="3357562"/>
            <a:ext cx="428628" cy="42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Прямокутник 19"/>
          <p:cNvSpPr/>
          <p:nvPr/>
        </p:nvSpPr>
        <p:spPr>
          <a:xfrm>
            <a:off x="7286644" y="4071942"/>
            <a:ext cx="428628" cy="42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Прямокутник 20"/>
          <p:cNvSpPr/>
          <p:nvPr/>
        </p:nvSpPr>
        <p:spPr>
          <a:xfrm>
            <a:off x="7286644" y="4786322"/>
            <a:ext cx="428628" cy="42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L-подібна фігура 21"/>
          <p:cNvSpPr/>
          <p:nvPr/>
        </p:nvSpPr>
        <p:spPr>
          <a:xfrm rot="17516574">
            <a:off x="7333978" y="3457014"/>
            <a:ext cx="329643" cy="170614"/>
          </a:xfrm>
          <a:prstGeom prst="corner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 23"/>
          <p:cNvSpPr/>
          <p:nvPr/>
        </p:nvSpPr>
        <p:spPr>
          <a:xfrm>
            <a:off x="5429256" y="4214818"/>
            <a:ext cx="1500198" cy="357190"/>
          </a:xfrm>
          <a:prstGeom prst="rect">
            <a:avLst/>
          </a:prstGeom>
          <a:solidFill>
            <a:schemeClr val="accent1">
              <a:alpha val="28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TextBox 24"/>
          <p:cNvSpPr txBox="1"/>
          <p:nvPr/>
        </p:nvSpPr>
        <p:spPr>
          <a:xfrm>
            <a:off x="7929586" y="342900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Файл</a:t>
            </a:r>
            <a:endParaRPr lang="uk-UA" b="1" dirty="0"/>
          </a:p>
        </p:txBody>
      </p:sp>
      <p:sp>
        <p:nvSpPr>
          <p:cNvPr id="26" name="L-подібна фігура 25"/>
          <p:cNvSpPr/>
          <p:nvPr/>
        </p:nvSpPr>
        <p:spPr>
          <a:xfrm rot="17516574">
            <a:off x="7333978" y="4171394"/>
            <a:ext cx="329643" cy="170614"/>
          </a:xfrm>
          <a:prstGeom prst="corner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кутник 26"/>
          <p:cNvSpPr/>
          <p:nvPr/>
        </p:nvSpPr>
        <p:spPr>
          <a:xfrm>
            <a:off x="4643438" y="3071810"/>
            <a:ext cx="1928826" cy="357190"/>
          </a:xfrm>
          <a:prstGeom prst="rect">
            <a:avLst/>
          </a:prstGeom>
          <a:solidFill>
            <a:schemeClr val="accent1">
              <a:alpha val="3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TextBox 27"/>
          <p:cNvSpPr txBox="1"/>
          <p:nvPr/>
        </p:nvSpPr>
        <p:spPr>
          <a:xfrm>
            <a:off x="7929586" y="414338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Папка</a:t>
            </a:r>
            <a:endParaRPr lang="uk-UA" b="1" dirty="0"/>
          </a:p>
        </p:txBody>
      </p:sp>
      <p:sp>
        <p:nvSpPr>
          <p:cNvPr id="29" name="L-подібна фігура 28"/>
          <p:cNvSpPr/>
          <p:nvPr/>
        </p:nvSpPr>
        <p:spPr>
          <a:xfrm rot="17516574">
            <a:off x="7333979" y="4885774"/>
            <a:ext cx="329643" cy="170614"/>
          </a:xfrm>
          <a:prstGeom prst="corner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кутник 29"/>
          <p:cNvSpPr/>
          <p:nvPr/>
        </p:nvSpPr>
        <p:spPr>
          <a:xfrm>
            <a:off x="3071802" y="3429000"/>
            <a:ext cx="357190" cy="1500198"/>
          </a:xfrm>
          <a:prstGeom prst="rect">
            <a:avLst/>
          </a:prstGeom>
          <a:solidFill>
            <a:schemeClr val="accent1">
              <a:alpha val="3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TextBox 30"/>
          <p:cNvSpPr txBox="1"/>
          <p:nvPr/>
        </p:nvSpPr>
        <p:spPr>
          <a:xfrm>
            <a:off x="7929586" y="485776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Дані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88205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7" grpId="0" animBg="1"/>
      <p:bldP spid="28" grpId="0"/>
      <p:bldP spid="30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23928" y="764704"/>
            <a:ext cx="3934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Установи закономірність</a:t>
            </a:r>
          </a:p>
          <a:p>
            <a:pPr marL="914400" indent="-914400"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Заповнення прямокутника</a:t>
            </a: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57290" y="2000240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C00000"/>
                </a:solidFill>
              </a:rPr>
              <a:t>Зразок</a:t>
            </a:r>
            <a:endParaRPr lang="uk-UA" b="1" i="1" dirty="0">
              <a:solidFill>
                <a:srgbClr val="C00000"/>
              </a:solidFill>
            </a:endParaRPr>
          </a:p>
        </p:txBody>
      </p:sp>
      <p:grpSp>
        <p:nvGrpSpPr>
          <p:cNvPr id="39" name="Групувати 38"/>
          <p:cNvGrpSpPr/>
          <p:nvPr/>
        </p:nvGrpSpPr>
        <p:grpSpPr>
          <a:xfrm>
            <a:off x="5929322" y="2071678"/>
            <a:ext cx="3214678" cy="2612077"/>
            <a:chOff x="357189" y="2571744"/>
            <a:chExt cx="3214678" cy="2612077"/>
          </a:xfrm>
        </p:grpSpPr>
        <p:grpSp>
          <p:nvGrpSpPr>
            <p:cNvPr id="38" name="Групувати 37"/>
            <p:cNvGrpSpPr/>
            <p:nvPr/>
          </p:nvGrpSpPr>
          <p:grpSpPr>
            <a:xfrm>
              <a:off x="357189" y="2571744"/>
              <a:ext cx="3214678" cy="2612077"/>
              <a:chOff x="357189" y="2571744"/>
              <a:chExt cx="3214678" cy="2612077"/>
            </a:xfrm>
          </p:grpSpPr>
          <p:grpSp>
            <p:nvGrpSpPr>
              <p:cNvPr id="37" name="Групувати 36"/>
              <p:cNvGrpSpPr/>
              <p:nvPr/>
            </p:nvGrpSpPr>
            <p:grpSpPr>
              <a:xfrm>
                <a:off x="428596" y="2571744"/>
                <a:ext cx="3143271" cy="2612077"/>
                <a:chOff x="428596" y="2571744"/>
                <a:chExt cx="3143271" cy="2612077"/>
              </a:xfrm>
            </p:grpSpPr>
            <p:grpSp>
              <p:nvGrpSpPr>
                <p:cNvPr id="36" name="Групувати 35"/>
                <p:cNvGrpSpPr/>
                <p:nvPr/>
              </p:nvGrpSpPr>
              <p:grpSpPr>
                <a:xfrm>
                  <a:off x="428596" y="2571744"/>
                  <a:ext cx="3143271" cy="2612077"/>
                  <a:chOff x="428596" y="2571744"/>
                  <a:chExt cx="3143271" cy="2612077"/>
                </a:xfrm>
              </p:grpSpPr>
              <p:grpSp>
                <p:nvGrpSpPr>
                  <p:cNvPr id="35" name="Групувати 34"/>
                  <p:cNvGrpSpPr/>
                  <p:nvPr/>
                </p:nvGrpSpPr>
                <p:grpSpPr>
                  <a:xfrm>
                    <a:off x="428596" y="2571744"/>
                    <a:ext cx="3143271" cy="2612077"/>
                    <a:chOff x="428596" y="2571744"/>
                    <a:chExt cx="3143271" cy="2612077"/>
                  </a:xfrm>
                </p:grpSpPr>
                <p:grpSp>
                  <p:nvGrpSpPr>
                    <p:cNvPr id="34" name="Групувати 33"/>
                    <p:cNvGrpSpPr/>
                    <p:nvPr/>
                  </p:nvGrpSpPr>
                  <p:grpSpPr>
                    <a:xfrm>
                      <a:off x="428596" y="2571744"/>
                      <a:ext cx="3143271" cy="2612077"/>
                      <a:chOff x="428596" y="2571744"/>
                      <a:chExt cx="3143271" cy="2612077"/>
                    </a:xfrm>
                  </p:grpSpPr>
                  <p:pic>
                    <p:nvPicPr>
                      <p:cNvPr id="1026" name="Picture 2" descr="C:\Users\Admin\Desktop\Без имени-1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571744"/>
                        <a:ext cx="3143271" cy="2612077"/>
                      </a:xfrm>
                      <a:prstGeom prst="rect">
                        <a:avLst/>
                      </a:prstGeom>
                      <a:noFill/>
                    </p:spPr>
                  </p:pic>
                  <p:sp>
                    <p:nvSpPr>
                      <p:cNvPr id="32" name="TextBox 31"/>
                      <p:cNvSpPr txBox="1"/>
                      <p:nvPr/>
                    </p:nvSpPr>
                    <p:spPr>
                      <a:xfrm>
                        <a:off x="1428759" y="3571876"/>
                        <a:ext cx="455574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uk-UA" sz="3200" b="1" dirty="0" smtClean="0">
                            <a:latin typeface="Arial Black" pitchFamily="34" charset="0"/>
                          </a:rPr>
                          <a:t>+</a:t>
                        </a:r>
                        <a:endParaRPr lang="uk-UA" sz="3200" b="1" dirty="0">
                          <a:latin typeface="Arial Black" pitchFamily="34" charset="0"/>
                        </a:endParaRPr>
                      </a:p>
                    </p:txBody>
                  </p:sp>
                </p:grp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2143139" y="3500438"/>
                      <a:ext cx="320922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uk-UA" sz="3200" b="1" dirty="0" smtClean="0">
                          <a:latin typeface="Arial Black" pitchFamily="34" charset="0"/>
                        </a:rPr>
                        <a:t>-</a:t>
                      </a:r>
                      <a:endParaRPr lang="uk-UA" sz="3200" b="1" dirty="0">
                        <a:latin typeface="Arial Black" pitchFamily="34" charset="0"/>
                      </a:endParaRPr>
                    </a:p>
                  </p:txBody>
                </p:sp>
              </p:grp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428759" y="2786058"/>
                    <a:ext cx="92869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uk-UA" sz="3600" b="1" i="1" dirty="0" smtClean="0">
                        <a:latin typeface="Arial Black" pitchFamily="34" charset="0"/>
                      </a:rPr>
                      <a:t>13</a:t>
                    </a:r>
                    <a:endParaRPr lang="uk-UA" sz="3600" b="1" i="1" dirty="0">
                      <a:latin typeface="Arial Black" pitchFamily="34" charset="0"/>
                    </a:endParaRPr>
                  </a:p>
                </p:txBody>
              </p:sp>
            </p:grpSp>
            <p:sp>
              <p:nvSpPr>
                <p:cNvPr id="27" name="TextBox 26"/>
                <p:cNvSpPr txBox="1"/>
                <p:nvPr/>
              </p:nvSpPr>
              <p:spPr>
                <a:xfrm>
                  <a:off x="2714643" y="3500438"/>
                  <a:ext cx="42862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uk-UA" sz="3600" b="1" i="1" dirty="0">
                    <a:latin typeface="Arial Black" pitchFamily="34" charset="0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357189" y="3500438"/>
                <a:ext cx="10715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uk-UA" sz="3600" b="1" i="1" dirty="0">
                  <a:latin typeface="Arial Black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428759" y="4357694"/>
              <a:ext cx="1071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i="1" dirty="0" smtClean="0">
                  <a:latin typeface="Arial Black" pitchFamily="34" charset="0"/>
                </a:rPr>
                <a:t>8</a:t>
              </a:r>
              <a:endParaRPr lang="uk-UA" sz="3600" b="1" i="1" dirty="0">
                <a:latin typeface="Arial Black" pitchFamily="34" charset="0"/>
              </a:endParaRPr>
            </a:p>
          </p:txBody>
        </p:sp>
      </p:grpSp>
      <p:grpSp>
        <p:nvGrpSpPr>
          <p:cNvPr id="40" name="Групувати 39"/>
          <p:cNvGrpSpPr/>
          <p:nvPr/>
        </p:nvGrpSpPr>
        <p:grpSpPr>
          <a:xfrm>
            <a:off x="214282" y="2285992"/>
            <a:ext cx="3143271" cy="2612077"/>
            <a:chOff x="142844" y="2500306"/>
            <a:chExt cx="3143271" cy="2612077"/>
          </a:xfrm>
        </p:grpSpPr>
        <p:grpSp>
          <p:nvGrpSpPr>
            <p:cNvPr id="41" name="Групувати 37"/>
            <p:cNvGrpSpPr/>
            <p:nvPr/>
          </p:nvGrpSpPr>
          <p:grpSpPr>
            <a:xfrm>
              <a:off x="142844" y="2500306"/>
              <a:ext cx="3143271" cy="2612077"/>
              <a:chOff x="142844" y="2500306"/>
              <a:chExt cx="3143271" cy="2612077"/>
            </a:xfrm>
          </p:grpSpPr>
          <p:grpSp>
            <p:nvGrpSpPr>
              <p:cNvPr id="43" name="Групувати 36"/>
              <p:cNvGrpSpPr/>
              <p:nvPr/>
            </p:nvGrpSpPr>
            <p:grpSpPr>
              <a:xfrm>
                <a:off x="142844" y="2500306"/>
                <a:ext cx="3143271" cy="2612077"/>
                <a:chOff x="142844" y="2500306"/>
                <a:chExt cx="3143271" cy="2612077"/>
              </a:xfrm>
            </p:grpSpPr>
            <p:grpSp>
              <p:nvGrpSpPr>
                <p:cNvPr id="45" name="Групувати 35"/>
                <p:cNvGrpSpPr/>
                <p:nvPr/>
              </p:nvGrpSpPr>
              <p:grpSpPr>
                <a:xfrm>
                  <a:off x="142844" y="2500306"/>
                  <a:ext cx="3143271" cy="2612077"/>
                  <a:chOff x="142844" y="2500306"/>
                  <a:chExt cx="3143271" cy="2612077"/>
                </a:xfrm>
              </p:grpSpPr>
              <p:grpSp>
                <p:nvGrpSpPr>
                  <p:cNvPr id="47" name="Групувати 34"/>
                  <p:cNvGrpSpPr/>
                  <p:nvPr/>
                </p:nvGrpSpPr>
                <p:grpSpPr>
                  <a:xfrm>
                    <a:off x="142844" y="2500306"/>
                    <a:ext cx="3143271" cy="2612077"/>
                    <a:chOff x="142844" y="2500306"/>
                    <a:chExt cx="3143271" cy="2612077"/>
                  </a:xfrm>
                </p:grpSpPr>
                <p:grpSp>
                  <p:nvGrpSpPr>
                    <p:cNvPr id="49" name="Групувати 33"/>
                    <p:cNvGrpSpPr/>
                    <p:nvPr/>
                  </p:nvGrpSpPr>
                  <p:grpSpPr>
                    <a:xfrm>
                      <a:off x="142844" y="2500306"/>
                      <a:ext cx="3143271" cy="2612077"/>
                      <a:chOff x="142844" y="2500306"/>
                      <a:chExt cx="3143271" cy="2612077"/>
                    </a:xfrm>
                  </p:grpSpPr>
                  <p:pic>
                    <p:nvPicPr>
                      <p:cNvPr id="51" name="Picture 2" descr="C:\Users\Admin\Desktop\Без имени-1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2500306"/>
                        <a:ext cx="3143271" cy="2612077"/>
                      </a:xfrm>
                      <a:prstGeom prst="rect">
                        <a:avLst/>
                      </a:prstGeom>
                      <a:noFill/>
                    </p:spPr>
                  </p:pic>
                  <p:sp>
                    <p:nvSpPr>
                      <p:cNvPr id="52" name="TextBox 51"/>
                      <p:cNvSpPr txBox="1"/>
                      <p:nvPr/>
                    </p:nvSpPr>
                    <p:spPr>
                      <a:xfrm>
                        <a:off x="1214414" y="3500438"/>
                        <a:ext cx="455574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uk-UA" sz="3200" b="1" dirty="0" smtClean="0">
                            <a:latin typeface="Arial Black" pitchFamily="34" charset="0"/>
                          </a:rPr>
                          <a:t>+</a:t>
                        </a:r>
                        <a:endParaRPr lang="uk-UA" sz="3200" b="1" dirty="0">
                          <a:latin typeface="Arial Black" pitchFamily="34" charset="0"/>
                        </a:endParaRPr>
                      </a:p>
                    </p:txBody>
                  </p:sp>
                </p:grpSp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1857356" y="3500438"/>
                      <a:ext cx="320922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uk-UA" sz="3200" b="1" dirty="0" smtClean="0">
                          <a:latin typeface="Arial Black" pitchFamily="34" charset="0"/>
                        </a:rPr>
                        <a:t>-</a:t>
                      </a:r>
                      <a:endParaRPr lang="uk-UA" sz="3200" b="1" dirty="0">
                        <a:latin typeface="Arial Black" pitchFamily="34" charset="0"/>
                      </a:endParaRPr>
                    </a:p>
                  </p:txBody>
                </p:sp>
              </p:grp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1428728" y="2714620"/>
                    <a:ext cx="42862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uk-UA" sz="3600" b="1" i="1" dirty="0" smtClean="0">
                        <a:latin typeface="Arial Black" pitchFamily="34" charset="0"/>
                      </a:rPr>
                      <a:t>7</a:t>
                    </a:r>
                    <a:endParaRPr lang="uk-UA" sz="3600" b="1" i="1" dirty="0">
                      <a:latin typeface="Arial Black" pitchFamily="34" charset="0"/>
                    </a:endParaRPr>
                  </a:p>
                </p:txBody>
              </p:sp>
            </p:grpSp>
            <p:sp>
              <p:nvSpPr>
                <p:cNvPr id="46" name="TextBox 45"/>
                <p:cNvSpPr txBox="1"/>
                <p:nvPr/>
              </p:nvSpPr>
              <p:spPr>
                <a:xfrm>
                  <a:off x="2428860" y="3500438"/>
                  <a:ext cx="42862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uk-UA" sz="3600" b="1" i="1" dirty="0" smtClean="0">
                      <a:latin typeface="Arial Black" pitchFamily="34" charset="0"/>
                    </a:rPr>
                    <a:t>3</a:t>
                  </a:r>
                  <a:endParaRPr lang="uk-UA" sz="3600" b="1" i="1" dirty="0">
                    <a:latin typeface="Arial Black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142844" y="3500438"/>
                <a:ext cx="10715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3600" b="1" i="1" dirty="0" smtClean="0">
                    <a:latin typeface="Arial Black" pitchFamily="34" charset="0"/>
                  </a:rPr>
                  <a:t>17</a:t>
                </a:r>
                <a:endParaRPr lang="uk-UA" sz="3600" b="1" i="1" dirty="0">
                  <a:latin typeface="Arial Black" pitchFamily="34" charset="0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071538" y="4357694"/>
              <a:ext cx="1071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i="1" dirty="0" smtClean="0">
                  <a:latin typeface="Arial Black" pitchFamily="34" charset="0"/>
                </a:rPr>
                <a:t>10</a:t>
              </a:r>
              <a:endParaRPr lang="uk-UA" sz="3600" b="1" i="1" dirty="0">
                <a:latin typeface="Arial Black" pitchFamily="34" charset="0"/>
              </a:endParaRPr>
            </a:p>
          </p:txBody>
        </p:sp>
      </p:grpSp>
      <p:grpSp>
        <p:nvGrpSpPr>
          <p:cNvPr id="53" name="Групувати 52"/>
          <p:cNvGrpSpPr/>
          <p:nvPr/>
        </p:nvGrpSpPr>
        <p:grpSpPr>
          <a:xfrm>
            <a:off x="3428992" y="3786190"/>
            <a:ext cx="3071834" cy="2571768"/>
            <a:chOff x="69745" y="2612077"/>
            <a:chExt cx="3143271" cy="2612077"/>
          </a:xfrm>
        </p:grpSpPr>
        <p:grpSp>
          <p:nvGrpSpPr>
            <p:cNvPr id="54" name="Групувати 37"/>
            <p:cNvGrpSpPr/>
            <p:nvPr/>
          </p:nvGrpSpPr>
          <p:grpSpPr>
            <a:xfrm>
              <a:off x="69745" y="2612077"/>
              <a:ext cx="3143271" cy="2612077"/>
              <a:chOff x="69745" y="2612077"/>
              <a:chExt cx="3143271" cy="2612077"/>
            </a:xfrm>
          </p:grpSpPr>
          <p:grpSp>
            <p:nvGrpSpPr>
              <p:cNvPr id="56" name="Групувати 36"/>
              <p:cNvGrpSpPr/>
              <p:nvPr/>
            </p:nvGrpSpPr>
            <p:grpSpPr>
              <a:xfrm>
                <a:off x="69745" y="2612077"/>
                <a:ext cx="3143271" cy="2612077"/>
                <a:chOff x="69745" y="2612077"/>
                <a:chExt cx="3143271" cy="2612077"/>
              </a:xfrm>
            </p:grpSpPr>
            <p:grpSp>
              <p:nvGrpSpPr>
                <p:cNvPr id="58" name="Групувати 35"/>
                <p:cNvGrpSpPr/>
                <p:nvPr/>
              </p:nvGrpSpPr>
              <p:grpSpPr>
                <a:xfrm>
                  <a:off x="69745" y="2612077"/>
                  <a:ext cx="3143271" cy="2612077"/>
                  <a:chOff x="69745" y="2612077"/>
                  <a:chExt cx="3143271" cy="2612077"/>
                </a:xfrm>
              </p:grpSpPr>
              <p:grpSp>
                <p:nvGrpSpPr>
                  <p:cNvPr id="60" name="Групувати 34"/>
                  <p:cNvGrpSpPr/>
                  <p:nvPr/>
                </p:nvGrpSpPr>
                <p:grpSpPr>
                  <a:xfrm>
                    <a:off x="69745" y="2612077"/>
                    <a:ext cx="3143271" cy="2612077"/>
                    <a:chOff x="69745" y="2612077"/>
                    <a:chExt cx="3143271" cy="2612077"/>
                  </a:xfrm>
                </p:grpSpPr>
                <p:grpSp>
                  <p:nvGrpSpPr>
                    <p:cNvPr id="62" name="Групувати 33"/>
                    <p:cNvGrpSpPr/>
                    <p:nvPr/>
                  </p:nvGrpSpPr>
                  <p:grpSpPr>
                    <a:xfrm>
                      <a:off x="69745" y="2612077"/>
                      <a:ext cx="3143271" cy="2612077"/>
                      <a:chOff x="69745" y="2612077"/>
                      <a:chExt cx="3143271" cy="2612077"/>
                    </a:xfrm>
                  </p:grpSpPr>
                  <p:pic>
                    <p:nvPicPr>
                      <p:cNvPr id="64" name="Picture 2" descr="C:\Users\Admin\Desktop\Без имени-1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45" y="2612077"/>
                        <a:ext cx="3143271" cy="2612077"/>
                      </a:xfrm>
                      <a:prstGeom prst="rect">
                        <a:avLst/>
                      </a:prstGeom>
                      <a:noFill/>
                    </p:spPr>
                  </p:pic>
                  <p:sp>
                    <p:nvSpPr>
                      <p:cNvPr id="65" name="TextBox 64"/>
                      <p:cNvSpPr txBox="1"/>
                      <p:nvPr/>
                    </p:nvSpPr>
                    <p:spPr>
                      <a:xfrm>
                        <a:off x="1166235" y="3627885"/>
                        <a:ext cx="455574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uk-UA" sz="3200" b="1" dirty="0" smtClean="0">
                            <a:latin typeface="Arial Black" pitchFamily="34" charset="0"/>
                          </a:rPr>
                          <a:t>+</a:t>
                        </a:r>
                        <a:endParaRPr lang="uk-UA" sz="3200" b="1" dirty="0">
                          <a:latin typeface="Arial Black" pitchFamily="34" charset="0"/>
                        </a:endParaRPr>
                      </a:p>
                    </p:txBody>
                  </p:sp>
                </p:grpSp>
                <p:sp>
                  <p:nvSpPr>
                    <p:cNvPr id="63" name="TextBox 62"/>
                    <p:cNvSpPr txBox="1"/>
                    <p:nvPr/>
                  </p:nvSpPr>
                  <p:spPr>
                    <a:xfrm>
                      <a:off x="1857356" y="3571876"/>
                      <a:ext cx="35719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uk-UA" sz="3200" b="1" dirty="0" smtClean="0">
                          <a:latin typeface="Arial Black" pitchFamily="34" charset="0"/>
                        </a:rPr>
                        <a:t>-</a:t>
                      </a:r>
                      <a:endParaRPr lang="uk-UA" sz="3200" b="1" dirty="0">
                        <a:latin typeface="Arial Black" pitchFamily="34" charset="0"/>
                      </a:endParaRPr>
                    </a:p>
                  </p:txBody>
                </p:sp>
              </p:grp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946937" y="2757192"/>
                    <a:ext cx="1169589" cy="6564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uk-UA" sz="3600" b="1" i="1" dirty="0" smtClean="0">
                        <a:latin typeface="Arial Black" pitchFamily="34" charset="0"/>
                      </a:rPr>
                      <a:t>12</a:t>
                    </a:r>
                    <a:endParaRPr lang="uk-UA" sz="3600" b="1" i="1" dirty="0">
                      <a:latin typeface="Arial Black" pitchFamily="34" charset="0"/>
                    </a:endParaRPr>
                  </a:p>
                </p:txBody>
              </p:sp>
            </p:grpSp>
            <p:sp>
              <p:nvSpPr>
                <p:cNvPr id="59" name="TextBox 58"/>
                <p:cNvSpPr txBox="1"/>
                <p:nvPr/>
              </p:nvSpPr>
              <p:spPr>
                <a:xfrm>
                  <a:off x="2408923" y="3627885"/>
                  <a:ext cx="428628" cy="656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uk-UA" sz="3600" b="1" i="1" dirty="0">
                    <a:latin typeface="Arial Black" pitchFamily="34" charset="0"/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69745" y="3627885"/>
                <a:ext cx="1071570" cy="656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uk-UA" sz="3600" b="1" i="1" dirty="0">
                  <a:latin typeface="Arial Black" pitchFamily="34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1020036" y="4426019"/>
              <a:ext cx="1071570" cy="656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i="1" dirty="0" smtClean="0">
                  <a:latin typeface="Arial Black" pitchFamily="34" charset="0"/>
                </a:rPr>
                <a:t>5</a:t>
              </a:r>
              <a:endParaRPr lang="uk-UA" sz="3600" b="1" i="1" dirty="0">
                <a:latin typeface="Arial Black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071934" y="2000240"/>
            <a:ext cx="2358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C00000"/>
                </a:solidFill>
              </a:rPr>
              <a:t>Упиши числа яких </a:t>
            </a:r>
          </a:p>
          <a:p>
            <a:r>
              <a:rPr lang="uk-UA" b="1" i="1" dirty="0" smtClean="0">
                <a:solidFill>
                  <a:srgbClr val="C00000"/>
                </a:solidFill>
              </a:rPr>
              <a:t>не вистарчає</a:t>
            </a:r>
            <a:endParaRPr lang="uk-UA" b="1" i="1" dirty="0">
              <a:solidFill>
                <a:srgbClr val="C00000"/>
              </a:solidFill>
            </a:endParaRPr>
          </a:p>
        </p:txBody>
      </p:sp>
      <p:cxnSp>
        <p:nvCxnSpPr>
          <p:cNvPr id="68" name="Пряма зі стрілкою 67"/>
          <p:cNvCxnSpPr>
            <a:endCxn id="64" idx="0"/>
          </p:cNvCxnSpPr>
          <p:nvPr/>
        </p:nvCxnSpPr>
        <p:spPr>
          <a:xfrm rot="5400000">
            <a:off x="4411266" y="3196828"/>
            <a:ext cx="114300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зі стрілкою 70"/>
          <p:cNvCxnSpPr/>
          <p:nvPr/>
        </p:nvCxnSpPr>
        <p:spPr>
          <a:xfrm>
            <a:off x="5000628" y="2643182"/>
            <a:ext cx="142876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L-подібна фігура 71"/>
          <p:cNvSpPr/>
          <p:nvPr/>
        </p:nvSpPr>
        <p:spPr>
          <a:xfrm rot="18392926">
            <a:off x="3204424" y="5028126"/>
            <a:ext cx="312718" cy="131930"/>
          </a:xfrm>
          <a:prstGeom prst="corne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TextBox 72"/>
          <p:cNvSpPr txBox="1"/>
          <p:nvPr/>
        </p:nvSpPr>
        <p:spPr>
          <a:xfrm>
            <a:off x="3571868" y="4714884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Arial Black" pitchFamily="34" charset="0"/>
              </a:rPr>
              <a:t>17</a:t>
            </a:r>
            <a:endParaRPr lang="uk-UA" sz="3600" b="1" dirty="0">
              <a:latin typeface="Arial Black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643570" y="478632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Arial Black" pitchFamily="34" charset="0"/>
              </a:rPr>
              <a:t>7</a:t>
            </a:r>
            <a:endParaRPr lang="uk-UA" sz="3600" b="1" dirty="0">
              <a:latin typeface="Arial Black" pitchFamily="34" charset="0"/>
            </a:endParaRPr>
          </a:p>
        </p:txBody>
      </p:sp>
      <p:sp>
        <p:nvSpPr>
          <p:cNvPr id="75" name="L-подібна фігура 74"/>
          <p:cNvSpPr/>
          <p:nvPr/>
        </p:nvSpPr>
        <p:spPr>
          <a:xfrm rot="18392926">
            <a:off x="6498693" y="5028491"/>
            <a:ext cx="327568" cy="159623"/>
          </a:xfrm>
          <a:prstGeom prst="corne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TextBox 75"/>
          <p:cNvSpPr txBox="1"/>
          <p:nvPr/>
        </p:nvSpPr>
        <p:spPr>
          <a:xfrm>
            <a:off x="6143636" y="3071810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latin typeface="Arial Black" pitchFamily="34" charset="0"/>
              </a:rPr>
              <a:t>21</a:t>
            </a:r>
            <a:endParaRPr lang="uk-UA" sz="3600" b="1" dirty="0">
              <a:latin typeface="Arial Black" pitchFamily="34" charset="0"/>
            </a:endParaRPr>
          </a:p>
        </p:txBody>
      </p:sp>
      <p:sp>
        <p:nvSpPr>
          <p:cNvPr id="77" name="L-подібна фігура 76"/>
          <p:cNvSpPr/>
          <p:nvPr/>
        </p:nvSpPr>
        <p:spPr>
          <a:xfrm rot="18392926">
            <a:off x="5712876" y="3385417"/>
            <a:ext cx="327568" cy="159623"/>
          </a:xfrm>
          <a:prstGeom prst="corne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8" name="TextBox 77"/>
          <p:cNvSpPr txBox="1"/>
          <p:nvPr/>
        </p:nvSpPr>
        <p:spPr>
          <a:xfrm>
            <a:off x="8286776" y="3071810"/>
            <a:ext cx="492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latin typeface="Arial Black" pitchFamily="34" charset="0"/>
              </a:rPr>
              <a:t>5</a:t>
            </a:r>
            <a:endParaRPr lang="uk-UA" sz="3600" b="1" dirty="0">
              <a:latin typeface="Arial Black" pitchFamily="34" charset="0"/>
            </a:endParaRPr>
          </a:p>
        </p:txBody>
      </p:sp>
      <p:sp>
        <p:nvSpPr>
          <p:cNvPr id="79" name="L-подібна фігура 78"/>
          <p:cNvSpPr/>
          <p:nvPr/>
        </p:nvSpPr>
        <p:spPr>
          <a:xfrm rot="18392926">
            <a:off x="8641833" y="3885483"/>
            <a:ext cx="327568" cy="159623"/>
          </a:xfrm>
          <a:prstGeom prst="corne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6" grpId="0"/>
      <p:bldP spid="7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1435</TotalTime>
  <Words>504</Words>
  <Application>Microsoft Office PowerPoint</Application>
  <PresentationFormat>Екран (4:3)</PresentationFormat>
  <Paragraphs>211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Вестибюль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149</cp:revision>
  <dcterms:created xsi:type="dcterms:W3CDTF">2015-07-30T12:36:53Z</dcterms:created>
  <dcterms:modified xsi:type="dcterms:W3CDTF">2015-08-17T14:55:16Z</dcterms:modified>
</cp:coreProperties>
</file>