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0" r:id="rId3"/>
    <p:sldId id="300" r:id="rId4"/>
    <p:sldId id="286" r:id="rId5"/>
    <p:sldId id="285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4" r:id="rId16"/>
    <p:sldId id="315" r:id="rId17"/>
    <p:sldId id="273" r:id="rId18"/>
    <p:sldId id="272" r:id="rId19"/>
    <p:sldId id="287" r:id="rId20"/>
    <p:sldId id="298" r:id="rId21"/>
    <p:sldId id="290" r:id="rId22"/>
    <p:sldId id="282" r:id="rId23"/>
    <p:sldId id="283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C1A"/>
    <a:srgbClr val="E335D7"/>
    <a:srgbClr val="FFFF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8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2786050" y="857232"/>
            <a:ext cx="61541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№20.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Безпечна робота 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  Інтернеті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8992" y="2214554"/>
            <a:ext cx="5535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Інтернет містить багато корисних і цікавих відомостей. Проте користування Інтернетом несе в собі й багато небезпек. </a:t>
            </a:r>
          </a:p>
          <a:p>
            <a:pPr indent="457200"/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pic>
        <p:nvPicPr>
          <p:cNvPr id="3" name="Picture 2" descr="C:\Users\Admin\Desktop\розділ 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3116"/>
            <a:ext cx="3500430" cy="3500430"/>
          </a:xfrm>
          <a:prstGeom prst="rect">
            <a:avLst/>
          </a:prstGeom>
          <a:noFill/>
        </p:spPr>
      </p:pic>
      <p:sp>
        <p:nvSpPr>
          <p:cNvPr id="1028" name="AutoShape 4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Результат пошуку зображень за запитом &quot;спілкуватися з друзями в інтерне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Picture 2" descr="C:\Users\Admin\Desktop\vidy-meshennichestva-v-internete_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357562"/>
            <a:ext cx="3857652" cy="2569196"/>
          </a:xfrm>
          <a:prstGeom prst="rect">
            <a:avLst/>
          </a:prstGeom>
          <a:noFill/>
        </p:spPr>
      </p:pic>
      <p:pic>
        <p:nvPicPr>
          <p:cNvPr id="6" name="Picture 4" descr="http://3.bp.blogspot.com/-Rqg_2W2Lw7I/UHluRZZ3YiI/AAAAAAAAAAw/s3Fhk7tGl7A/s1600/1323968001_antiviru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286124"/>
            <a:ext cx="2643206" cy="237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42910" y="2500306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Якщо хочеш зберегти на власному комп'ютері картинку або мелодію, але тебе просять надіслати SMS, — не поспішай! Попроси батьків перевірити цей номер, щоб упевнитись у його безпечності.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000100" y="1928802"/>
            <a:ext cx="767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поспішай надсилати </a:t>
            </a:r>
            <a:r>
              <a:rPr lang="en-US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SMS</a:t>
            </a:r>
            <a:endParaRPr lang="uk-UA" sz="36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bright="-8000" contrast="21000"/>
          </a:blip>
          <a:srcRect/>
          <a:stretch>
            <a:fillRect/>
          </a:stretch>
        </p:blipFill>
        <p:spPr bwMode="auto">
          <a:xfrm>
            <a:off x="5429256" y="4647360"/>
            <a:ext cx="2143140" cy="22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42910" y="2571744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Ніколи не наводь у листах приватні дані про себе та свою родину, якщо особисто не знайомий з адресатом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214282" y="2000240"/>
            <a:ext cx="871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повідомляй персональні дані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-9000" contrast="22000"/>
          </a:blip>
          <a:srcRect/>
          <a:stretch>
            <a:fillRect/>
          </a:stretch>
        </p:blipFill>
        <p:spPr bwMode="auto">
          <a:xfrm>
            <a:off x="4572000" y="4023059"/>
            <a:ext cx="2643206" cy="283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14348" y="3071810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Ніколи не погоджуйся на особисту зустріч з особами, знайомими тільки по електронному листуванню — вони можуть виявитися не тими, за кого себе видавали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42818" y="2000240"/>
            <a:ext cx="90011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зустрічайся зі знайомими</a:t>
            </a:r>
          </a:p>
          <a:p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тільки по електронному спілкуванню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-9000" contrast="23000"/>
          </a:blip>
          <a:srcRect/>
          <a:stretch>
            <a:fillRect/>
          </a:stretch>
        </p:blipFill>
        <p:spPr bwMode="auto">
          <a:xfrm>
            <a:off x="5072066" y="4786321"/>
            <a:ext cx="2428892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14348" y="2857496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Ніколи не відкривай вкладені файли, отримані у листах від незнайомих осіб, — у них можуть бути шкідливі програми. Подумай, звідки ці люди дізнались твою електронну адресу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714480" y="1857364"/>
            <a:ext cx="51700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довіряй всьому </a:t>
            </a:r>
          </a:p>
          <a:p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написаному в листах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-9000" contrast="20000"/>
          </a:blip>
          <a:srcRect/>
          <a:stretch>
            <a:fillRect/>
          </a:stretch>
        </p:blipFill>
        <p:spPr bwMode="auto">
          <a:xfrm>
            <a:off x="5286379" y="4597103"/>
            <a:ext cx="2286017" cy="226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714348" y="2643182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Стався критично до змісту отриманих електронних листів: не все, що в них наведено, може бути правдою.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071538" y="2000240"/>
            <a:ext cx="706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відкривай невідомі файли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lum bright="-4000" contrast="18000"/>
          </a:blip>
          <a:srcRect/>
          <a:stretch>
            <a:fillRect/>
          </a:stretch>
        </p:blipFill>
        <p:spPr bwMode="auto">
          <a:xfrm>
            <a:off x="3143240" y="3899482"/>
            <a:ext cx="3357586" cy="23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14348" y="2428868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Добре подумай, чи варто відповідати на лист, що надійшов від незнайомої особи: відповідаючи на ці листи, ти підтверджуєш існування адреси, що дасть змогу надалі надсилати листи зі спамом.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571472" y="1928802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відповідай на листи незнайомців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-4000" contrast="16000"/>
          </a:blip>
          <a:srcRect/>
          <a:stretch>
            <a:fillRect/>
          </a:stretch>
        </p:blipFill>
        <p:spPr bwMode="auto">
          <a:xfrm>
            <a:off x="4500562" y="4657725"/>
            <a:ext cx="2305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14348" y="2428868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Не повідомляй пароль від поштової скриньки стороннім особам, щоб особиста переписка не потрапила в чужі руки і щоб ніхто не міг відправити листа від твого імені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714480" y="1928802"/>
            <a:ext cx="5389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повідомляй пароль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-2000" contrast="9000"/>
          </a:blip>
          <a:srcRect/>
          <a:stretch>
            <a:fillRect/>
          </a:stretch>
        </p:blipFill>
        <p:spPr bwMode="auto">
          <a:xfrm>
            <a:off x="4393998" y="4150512"/>
            <a:ext cx="2535456" cy="249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71934" y="1071546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2724150" cy="34671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85786" y="2071678"/>
            <a:ext cx="521497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 володарки Зими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Трішечки замерзли ми.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Грудень каже: «Пострибай!»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Січень просить: «Присідай!»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Встали — сіли, встали — сіли,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Розігріли наше тіло.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Лютий місяць нагадав: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Час нам братися до справ.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Сіли, дітки, всі гарненько.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Спинки держимо рівненько.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Книги відкриваємо —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Знання здобуваємо!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00496" y="785794"/>
            <a:ext cx="3437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latin typeface="+mj-lt"/>
                <a:cs typeface="Arial" pitchFamily="34" charset="0"/>
              </a:rPr>
              <a:t>Завдання 1.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b="1" i="1" dirty="0" smtClean="0"/>
              <a:t>Закінчи речення.</a:t>
            </a:r>
            <a:endParaRPr lang="uk-UA" sz="2400" b="1" i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lum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82" y="2500306"/>
            <a:ext cx="8745199" cy="2758738"/>
          </a:xfrm>
          <a:prstGeom prst="rect">
            <a:avLst/>
          </a:prstGeom>
          <a:ln>
            <a:noFill/>
          </a:ln>
          <a:effectLst>
            <a:outerShdw blurRad="6350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57150">
            <a:bevelT w="139700" prst="cross"/>
            <a:bevelB w="165100" prst="coolSlant"/>
            <a:contourClr>
              <a:srgbClr val="007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500034" y="3357562"/>
            <a:ext cx="6058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безпечної</a:t>
            </a:r>
            <a:r>
              <a:rPr lang="uk-UA" sz="2800" b="1" i="1" dirty="0" smtClean="0"/>
              <a:t> </a:t>
            </a:r>
            <a:r>
              <a:rPr lang="uk-UA" sz="2800" b="1" i="1" dirty="0" smtClean="0">
                <a:latin typeface="Arial Black" pitchFamily="34" charset="0"/>
              </a:rPr>
              <a:t>роботи в Інтернеті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3504" y="378619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безпечно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4876" y="4286256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спілкуватися</a:t>
            </a:r>
            <a:endParaRPr lang="uk-UA" sz="28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143240" y="785794"/>
            <a:ext cx="557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Безпечна робота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  Інтернеті</a:t>
            </a: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642910" y="221455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Щоб їх уникнути, потрібно знати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безпечної роботи в Інтернеті.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допоможуть тобі вільно й безпечно мандрувати Інтернетом та спілкуватися в мережі.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3" descr="C:\Users\Admin\Desktop\dome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214942" y="3571876"/>
            <a:ext cx="3643306" cy="2696046"/>
          </a:xfrm>
          <a:prstGeom prst="rect">
            <a:avLst/>
          </a:prstGeom>
          <a:noFill/>
        </p:spPr>
      </p:pic>
      <p:pic>
        <p:nvPicPr>
          <p:cNvPr id="34818" name="Picture 2" descr="http://3.bp.blogspot.com/-t871RO_Sss0/VNtGy28oFbI/AAAAAAAACeg/vM1qDPgBr2g/s1600/b370cc0123e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86190"/>
            <a:ext cx="3452794" cy="233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642910" y="1857364"/>
            <a:ext cx="69294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sz="2400" i="1" dirty="0" smtClean="0">
                <a:cs typeface="Arial" pitchFamily="34" charset="0"/>
              </a:rPr>
              <a:t>.</a:t>
            </a:r>
            <a:r>
              <a:rPr lang="uk-UA" sz="2400" b="1" i="1" dirty="0" smtClean="0"/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 правильні, на твою думку, твердження.</a:t>
            </a:r>
          </a:p>
          <a:p>
            <a:pPr indent="457200" algn="just"/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39" name="Групувати 38"/>
          <p:cNvGrpSpPr/>
          <p:nvPr/>
        </p:nvGrpSpPr>
        <p:grpSpPr>
          <a:xfrm>
            <a:off x="785786" y="2643182"/>
            <a:ext cx="7829734" cy="707886"/>
            <a:chOff x="785786" y="3071810"/>
            <a:chExt cx="7829734" cy="707886"/>
          </a:xfrm>
        </p:grpSpPr>
        <p:sp>
          <p:nvSpPr>
            <p:cNvPr id="40" name="Округлений прямокутник 39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Прямокутник 40"/>
            <p:cNvSpPr/>
            <p:nvPr/>
          </p:nvSpPr>
          <p:spPr>
            <a:xfrm>
              <a:off x="1571604" y="3071810"/>
              <a:ext cx="70439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Спілкуючись в Інтернеті, завжди повідомляй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персональні дані.</a:t>
              </a:r>
              <a:endParaRPr lang="uk-UA" sz="2000" b="1" i="1" kern="0" dirty="0">
                <a:latin typeface="Verdana"/>
              </a:endParaRPr>
            </a:p>
          </p:txBody>
        </p:sp>
      </p:grpSp>
      <p:sp>
        <p:nvSpPr>
          <p:cNvPr id="45" name="Знак заборони 44"/>
          <p:cNvSpPr/>
          <p:nvPr/>
        </p:nvSpPr>
        <p:spPr>
          <a:xfrm>
            <a:off x="785786" y="2786058"/>
            <a:ext cx="500066" cy="500066"/>
          </a:xfrm>
          <a:prstGeom prst="noSmoking">
            <a:avLst>
              <a:gd name="adj" fmla="val 29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72" name="Групувати 71"/>
          <p:cNvGrpSpPr/>
          <p:nvPr/>
        </p:nvGrpSpPr>
        <p:grpSpPr>
          <a:xfrm>
            <a:off x="785786" y="3429000"/>
            <a:ext cx="8195219" cy="707886"/>
            <a:chOff x="785786" y="3143248"/>
            <a:chExt cx="8195219" cy="707886"/>
          </a:xfrm>
        </p:grpSpPr>
        <p:sp>
          <p:nvSpPr>
            <p:cNvPr id="73" name="Округлений прямокутник 72"/>
            <p:cNvSpPr/>
            <p:nvPr/>
          </p:nvSpPr>
          <p:spPr>
            <a:xfrm>
              <a:off x="785786" y="3286124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4" name="Прямокутник 73"/>
            <p:cNvSpPr/>
            <p:nvPr/>
          </p:nvSpPr>
          <p:spPr>
            <a:xfrm>
              <a:off x="1571604" y="3143248"/>
              <a:ext cx="7409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Не зустрічайся без відома батьків зі знайомими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по спілкуванню в Інтернеті.</a:t>
              </a:r>
              <a:endParaRPr lang="uk-UA" sz="2000" b="1" i="1" kern="0" dirty="0">
                <a:latin typeface="Verdana"/>
              </a:endParaRPr>
            </a:p>
          </p:txBody>
        </p:sp>
      </p:grpSp>
      <p:sp>
        <p:nvSpPr>
          <p:cNvPr id="75" name="L-подібна фігура 74"/>
          <p:cNvSpPr/>
          <p:nvPr/>
        </p:nvSpPr>
        <p:spPr>
          <a:xfrm rot="2331570" flipH="1">
            <a:off x="982478" y="3463306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6" name="Групувати 75"/>
          <p:cNvGrpSpPr/>
          <p:nvPr/>
        </p:nvGrpSpPr>
        <p:grpSpPr>
          <a:xfrm>
            <a:off x="785786" y="4357694"/>
            <a:ext cx="6481608" cy="500066"/>
            <a:chOff x="785786" y="3286124"/>
            <a:chExt cx="6481608" cy="500066"/>
          </a:xfrm>
        </p:grpSpPr>
        <p:sp>
          <p:nvSpPr>
            <p:cNvPr id="77" name="Округлений прямокутник 76"/>
            <p:cNvSpPr/>
            <p:nvPr/>
          </p:nvSpPr>
          <p:spPr>
            <a:xfrm>
              <a:off x="785786" y="3286124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8" name="Прямокутник 77"/>
            <p:cNvSpPr/>
            <p:nvPr/>
          </p:nvSpPr>
          <p:spPr>
            <a:xfrm>
              <a:off x="1571604" y="3286124"/>
              <a:ext cx="5695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Не відповідай на листи незнайомців.</a:t>
              </a:r>
            </a:p>
          </p:txBody>
        </p:sp>
      </p:grpSp>
      <p:sp>
        <p:nvSpPr>
          <p:cNvPr id="79" name="L-подібна фігура 78"/>
          <p:cNvSpPr/>
          <p:nvPr/>
        </p:nvSpPr>
        <p:spPr>
          <a:xfrm rot="2331570" flipH="1">
            <a:off x="982478" y="4249124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4" name="Групувати 83"/>
          <p:cNvGrpSpPr/>
          <p:nvPr/>
        </p:nvGrpSpPr>
        <p:grpSpPr>
          <a:xfrm>
            <a:off x="785786" y="4929198"/>
            <a:ext cx="7440204" cy="707886"/>
            <a:chOff x="785786" y="3071810"/>
            <a:chExt cx="7440204" cy="707886"/>
          </a:xfrm>
        </p:grpSpPr>
        <p:sp>
          <p:nvSpPr>
            <p:cNvPr id="85" name="Округлений прямокутник 84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6" name="Прямокутник 85"/>
            <p:cNvSpPr/>
            <p:nvPr/>
          </p:nvSpPr>
          <p:spPr>
            <a:xfrm>
              <a:off x="1571604" y="3071810"/>
              <a:ext cx="66543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Повідомляй пароль від поштової скриньки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стороннім особам.</a:t>
              </a:r>
              <a:endParaRPr lang="uk-UA" sz="2000" b="1" i="1" kern="0" dirty="0">
                <a:latin typeface="Verdana"/>
              </a:endParaRPr>
            </a:p>
          </p:txBody>
        </p:sp>
      </p:grpSp>
      <p:sp>
        <p:nvSpPr>
          <p:cNvPr id="87" name="Знак заборони 86"/>
          <p:cNvSpPr/>
          <p:nvPr/>
        </p:nvSpPr>
        <p:spPr>
          <a:xfrm>
            <a:off x="785786" y="5072074"/>
            <a:ext cx="500066" cy="500066"/>
          </a:xfrm>
          <a:prstGeom prst="noSmoking">
            <a:avLst>
              <a:gd name="adj" fmla="val 29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88" name="Групувати 87"/>
          <p:cNvGrpSpPr/>
          <p:nvPr/>
        </p:nvGrpSpPr>
        <p:grpSpPr>
          <a:xfrm>
            <a:off x="1643042" y="5786454"/>
            <a:ext cx="7581268" cy="707886"/>
            <a:chOff x="785786" y="3286124"/>
            <a:chExt cx="7581268" cy="707886"/>
          </a:xfrm>
        </p:grpSpPr>
        <p:sp>
          <p:nvSpPr>
            <p:cNvPr id="89" name="Округлений прямокутник 88"/>
            <p:cNvSpPr/>
            <p:nvPr/>
          </p:nvSpPr>
          <p:spPr>
            <a:xfrm>
              <a:off x="785786" y="3286124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0" name="Прямокутник 89"/>
            <p:cNvSpPr/>
            <p:nvPr/>
          </p:nvSpPr>
          <p:spPr>
            <a:xfrm>
              <a:off x="1571604" y="3286124"/>
              <a:ext cx="67954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Завжди запитуй батьків або вчителя про те,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 чого не розумієш в Інтернеті.</a:t>
              </a:r>
              <a:endParaRPr lang="uk-UA" sz="2000" b="1" i="1" kern="0" dirty="0">
                <a:latin typeface="Verdana"/>
              </a:endParaRPr>
            </a:p>
          </p:txBody>
        </p:sp>
      </p:grpSp>
      <p:sp>
        <p:nvSpPr>
          <p:cNvPr id="91" name="L-подібна фігура 90"/>
          <p:cNvSpPr/>
          <p:nvPr/>
        </p:nvSpPr>
        <p:spPr>
          <a:xfrm rot="2331570" flipH="1">
            <a:off x="1839734" y="5677884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" grpId="0" animBg="1"/>
      <p:bldP spid="75" grpId="0" animBg="1"/>
      <p:bldP spid="79" grpId="0" animBg="1"/>
      <p:bldP spid="87" grpId="0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я 10"/>
          <p:cNvGraphicFramePr>
            <a:graphicFrameLocks noGrp="1"/>
          </p:cNvGraphicFramePr>
          <p:nvPr/>
        </p:nvGraphicFramePr>
        <p:xfrm>
          <a:off x="5143504" y="3143248"/>
          <a:ext cx="3214710" cy="28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</a:tblGrid>
              <a:tr h="5715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7786710" y="37147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х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57422" y="37147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х</a:t>
            </a:r>
            <a:endParaRPr lang="uk-UA" sz="3200" b="1" dirty="0">
              <a:latin typeface="Arial Black" pitchFamily="34" charset="0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/>
        </p:nvGraphicFramePr>
        <p:xfrm>
          <a:off x="1000100" y="3143248"/>
          <a:ext cx="3214710" cy="28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</a:tblGrid>
              <a:tr h="5715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58" y="192880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i="1" dirty="0" smtClean="0">
                <a:latin typeface="+mj-lt"/>
                <a:cs typeface="Arial" pitchFamily="34" charset="0"/>
              </a:rPr>
              <a:t>Завдання 3</a:t>
            </a:r>
            <a:r>
              <a:rPr lang="uk-UA" sz="2400" i="1" dirty="0" smtClean="0"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b="1" i="1" dirty="0" smtClean="0"/>
              <a:t>Упиши в порожні клітинки квадратів такі числа або знаки, щоб утворились істинні рівності.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38" y="31432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9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31432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3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64" y="314324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3143248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27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31432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х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2285984" y="3143248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538" y="37147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х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3306" y="428625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9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3306" y="550070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3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3306" y="492919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550070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1538" y="492919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7422" y="492919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0364" y="4286256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7422" y="428625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3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1538" y="428625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3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8662" y="550070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27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1000100" y="3714752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31432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х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4942" y="37147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х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14942" y="31432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8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00826" y="31432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4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43834" y="3143248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32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2066" y="550070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32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14942" y="428625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4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00826" y="550070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2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00826" y="428625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2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86710" y="428625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2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43834" y="550070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64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14942" y="492919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00826" y="492919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6710" y="492919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43768" y="314324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3768" y="4286256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43768" y="550070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=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60" name="Прямокутник 59"/>
          <p:cNvSpPr/>
          <p:nvPr/>
        </p:nvSpPr>
        <p:spPr>
          <a:xfrm>
            <a:off x="5786446" y="3143248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Прямокутник 60"/>
          <p:cNvSpPr/>
          <p:nvPr/>
        </p:nvSpPr>
        <p:spPr>
          <a:xfrm>
            <a:off x="5143504" y="3714752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72264" y="371475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: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6429388" y="3714752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14480" y="428625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х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1643042" y="4286256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14744" y="371475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: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72" name="Прямокутник 71"/>
          <p:cNvSpPr/>
          <p:nvPr/>
        </p:nvSpPr>
        <p:spPr>
          <a:xfrm>
            <a:off x="2285984" y="3714752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57422" y="550070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9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2285984" y="5429264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85918" y="542926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: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75" name="Прямокутник 74"/>
          <p:cNvSpPr/>
          <p:nvPr/>
        </p:nvSpPr>
        <p:spPr>
          <a:xfrm>
            <a:off x="1643042" y="5429264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7" name="Прямокутник 76"/>
          <p:cNvSpPr/>
          <p:nvPr/>
        </p:nvSpPr>
        <p:spPr>
          <a:xfrm>
            <a:off x="5143504" y="4286256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29322" y="428625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: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79" name="Прямокутник 78"/>
          <p:cNvSpPr/>
          <p:nvPr/>
        </p:nvSpPr>
        <p:spPr>
          <a:xfrm>
            <a:off x="6429388" y="5429264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57884" y="542926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х</a:t>
            </a:r>
            <a:endParaRPr lang="uk-UA" sz="3200" b="1" dirty="0">
              <a:latin typeface="Arial Black" pitchFamily="34" charset="0"/>
            </a:endParaRPr>
          </a:p>
        </p:txBody>
      </p:sp>
      <p:sp>
        <p:nvSpPr>
          <p:cNvPr id="80" name="Прямокутник 79"/>
          <p:cNvSpPr/>
          <p:nvPr/>
        </p:nvSpPr>
        <p:spPr>
          <a:xfrm>
            <a:off x="5786446" y="5429264"/>
            <a:ext cx="642942" cy="5715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uk-UA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  <p:bldP spid="60" grpId="0" animBg="1"/>
      <p:bldP spid="61" grpId="0" animBg="1"/>
      <p:bldP spid="68" grpId="0" animBg="1"/>
      <p:bldP spid="40" grpId="0" animBg="1"/>
      <p:bldP spid="72" grpId="0" animBg="1"/>
      <p:bldP spid="41" grpId="0" animBg="1"/>
      <p:bldP spid="75" grpId="0" animBg="1"/>
      <p:bldP spid="77" grpId="0" animBg="1"/>
      <p:bldP spid="79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286116" y="364331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 smtClean="0"/>
              <a:t>.</a:t>
            </a:r>
            <a:r>
              <a:rPr lang="uk-UA" b="1" i="1" dirty="0" smtClean="0"/>
              <a:t> Розкажи, які ти знаєш правила безпечної поведінки в Інтернеті.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286116" y="4357694"/>
            <a:ext cx="5585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uk-UA" b="1" dirty="0" smtClean="0">
                <a:solidFill>
                  <a:srgbClr val="FF0000"/>
                </a:solidFill>
              </a:rPr>
              <a:t>5. </a:t>
            </a:r>
            <a:r>
              <a:rPr lang="uk-UA" b="1" i="1" dirty="0" smtClean="0"/>
              <a:t>Поясни, чому потрібно дотримуватися</a:t>
            </a:r>
          </a:p>
          <a:p>
            <a:pPr marL="457200" indent="-457200"/>
            <a:r>
              <a:rPr lang="uk-UA" b="1" i="1" dirty="0" smtClean="0"/>
              <a:t>правил безпечної поведінки в Інтернеті.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286116" y="5072074"/>
            <a:ext cx="5466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6. </a:t>
            </a:r>
            <a:r>
              <a:rPr lang="uk-UA" b="1" i="1" dirty="0" smtClean="0"/>
              <a:t>Поясни, для чого потрібно дотримуватися </a:t>
            </a:r>
          </a:p>
          <a:p>
            <a:r>
              <a:rPr lang="uk-UA" b="1" i="1" dirty="0" smtClean="0"/>
              <a:t>правил  безпеки електронного листування.</a:t>
            </a:r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3714744" y="785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уроку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286116" y="221455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b="1" i="1" dirty="0" smtClean="0"/>
              <a:t>Що цікавого сьогодні ви дізналися на уроці?</a:t>
            </a:r>
            <a:endParaRPr lang="uk-UA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286116" y="278605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b="1" i="1" dirty="0" smtClean="0"/>
              <a:t>Що найбільше сподобалося?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286116" y="3214686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b="1" i="1" dirty="0" smtClean="0"/>
              <a:t>Що запам’яталося?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286116" y="5786454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7. </a:t>
            </a:r>
            <a:r>
              <a:rPr lang="uk-UA" b="1" i="1" dirty="0" smtClean="0"/>
              <a:t>Назви чотири-п’ять правил безпеки </a:t>
            </a:r>
          </a:p>
          <a:p>
            <a:r>
              <a:rPr lang="uk-UA" b="1" i="1" dirty="0" smtClean="0"/>
              <a:t>електронного листування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/>
      <p:bldP spid="11" grpId="0"/>
      <p:bldP spid="1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88-92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643306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1714480" y="2000240"/>
            <a:ext cx="5786478" cy="44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143240" y="785794"/>
            <a:ext cx="557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Безпечна робота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  Інтернеті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643306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857224" y="2571744"/>
            <a:ext cx="7500990" cy="1200329"/>
          </a:xfrm>
          <a:prstGeom prst="rect">
            <a:avLst/>
          </a:prstGeom>
          <a:effectLst>
            <a:outerShdw blurRad="381000" dist="38100" dir="5700000" sx="196000" sy="196000" algn="tl" rotWithShape="0">
              <a:srgbClr val="FFFF00">
                <a:alpha val="51000"/>
              </a:srgb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Завжди запитуй батьків або вчителя про те, чого не розумієш в Інтернеті. Вони розкажуть, що безпечно робити, а що ні.</a:t>
            </a:r>
            <a:endParaRPr lang="uk-UA" sz="2400" b="1" i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1714480" y="2000240"/>
            <a:ext cx="5529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Запитуй у дорослих</a:t>
            </a:r>
            <a:endParaRPr lang="uk-UA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-8000" contrast="35000"/>
          </a:blip>
          <a:srcRect/>
          <a:stretch>
            <a:fillRect/>
          </a:stretch>
        </p:blipFill>
        <p:spPr bwMode="auto">
          <a:xfrm>
            <a:off x="3286115" y="3714752"/>
            <a:ext cx="3334027" cy="27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42910" y="2571744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Якщо тебе хтось засмутив або образив, обов'язково розкажи про це дорослим.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714480" y="2000240"/>
            <a:ext cx="5868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Розповідай дорослим</a:t>
            </a:r>
            <a:endParaRPr lang="uk-UA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lum bright="-14000" contrast="27000"/>
          </a:blip>
          <a:srcRect/>
          <a:stretch>
            <a:fillRect/>
          </a:stretch>
        </p:blipFill>
        <p:spPr bwMode="auto">
          <a:xfrm>
            <a:off x="3357553" y="3500438"/>
            <a:ext cx="3020637" cy="2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42910" y="271462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Перш ніж потоваришувати з кимось, запитай у батьків або вчителя, як безпечно спілкуватись у мережі.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714480" y="2000240"/>
            <a:ext cx="6211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Порадься з дорослими</a:t>
            </a:r>
            <a:endParaRPr lang="uk-UA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bright="-9000" contrast="30000"/>
          </a:blip>
          <a:srcRect/>
          <a:stretch>
            <a:fillRect/>
          </a:stretch>
        </p:blipFill>
        <p:spPr bwMode="auto">
          <a:xfrm>
            <a:off x="3071802" y="4014222"/>
            <a:ext cx="2857520" cy="230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42910" y="2428868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Не зустрічайся без батьків зі знайомими по спілкуванню в Інтернеті. Люди можуть бути різними</a:t>
            </a:r>
            <a:r>
              <a:rPr lang="en-US" sz="2800" b="1" i="1" dirty="0" smtClean="0"/>
              <a:t> </a:t>
            </a:r>
            <a:r>
              <a:rPr lang="uk-UA" sz="2800" b="1" i="1" dirty="0" smtClean="0"/>
              <a:t>в електронному спілкуванні і під час реальної зустрічі.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357158" y="1857364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Будь обережним з незнайомцями</a:t>
            </a:r>
            <a:endParaRPr lang="uk-UA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bright="-4000" contrast="29000"/>
          </a:blip>
          <a:srcRect/>
          <a:stretch>
            <a:fillRect/>
          </a:stretch>
        </p:blipFill>
        <p:spPr bwMode="auto">
          <a:xfrm>
            <a:off x="4071934" y="4207877"/>
            <a:ext cx="2143140" cy="21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42910" y="2500306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Ніколи не розповідай незнайомим людям, де ти живеш, де навчаєшся, не повідомляй свій номер телефону. Про це можуть знати тільки твої друзі та родина!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357290" y="1857364"/>
            <a:ext cx="6413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розповідай про себе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lum bright="-6000" contrast="21000"/>
          </a:blip>
          <a:srcRect/>
          <a:stretch>
            <a:fillRect/>
          </a:stretch>
        </p:blipFill>
        <p:spPr bwMode="auto">
          <a:xfrm>
            <a:off x="3214678" y="4214818"/>
            <a:ext cx="2500330" cy="21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Безпека дітей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42910" y="2500306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Не надсилай незнайомим людям свої фотографії та знімки своєї сім'ї і друзів. Вони можуть використати їх так, що це зашкодить тобі або твоїм близьким.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000100" y="1928802"/>
            <a:ext cx="787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надсилай свої фотографії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lum bright="-4000" contrast="14000"/>
          </a:blip>
          <a:srcRect/>
          <a:stretch>
            <a:fillRect/>
          </a:stretch>
        </p:blipFill>
        <p:spPr bwMode="auto">
          <a:xfrm>
            <a:off x="3214679" y="4166374"/>
            <a:ext cx="3000396" cy="21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3376</TotalTime>
  <Words>858</Words>
  <Application>Microsoft Office PowerPoint</Application>
  <PresentationFormat>Екран (4:3)</PresentationFormat>
  <Paragraphs>187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575</cp:revision>
  <dcterms:created xsi:type="dcterms:W3CDTF">2015-07-30T12:36:53Z</dcterms:created>
  <dcterms:modified xsi:type="dcterms:W3CDTF">2016-01-25T19:55:07Z</dcterms:modified>
</cp:coreProperties>
</file>