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80" r:id="rId3"/>
    <p:sldId id="300" r:id="rId4"/>
    <p:sldId id="286" r:id="rId5"/>
    <p:sldId id="285" r:id="rId6"/>
    <p:sldId id="291" r:id="rId7"/>
    <p:sldId id="301" r:id="rId8"/>
    <p:sldId id="304" r:id="rId9"/>
    <p:sldId id="305" r:id="rId10"/>
    <p:sldId id="306" r:id="rId11"/>
    <p:sldId id="307" r:id="rId12"/>
    <p:sldId id="273" r:id="rId13"/>
    <p:sldId id="272" r:id="rId14"/>
    <p:sldId id="287" r:id="rId15"/>
    <p:sldId id="298" r:id="rId16"/>
    <p:sldId id="290" r:id="rId17"/>
    <p:sldId id="303" r:id="rId18"/>
    <p:sldId id="302" r:id="rId19"/>
    <p:sldId id="282" r:id="rId20"/>
    <p:sldId id="283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6C1A"/>
    <a:srgbClr val="E335D7"/>
    <a:srgbClr val="FFFF8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ітлий стиль 2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17" autoAdjust="0"/>
    <p:restoredTop sz="94660"/>
  </p:normalViewPr>
  <p:slideViewPr>
    <p:cSldViewPr>
      <p:cViewPr>
        <p:scale>
          <a:sx n="66" d="100"/>
          <a:sy n="66" d="100"/>
        </p:scale>
        <p:origin x="-88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D7DBC-FFDA-4ACF-8191-B7DED54EB88E}" type="datetimeFigureOut">
              <a:rPr lang="uk-UA" smtClean="0"/>
              <a:pPr/>
              <a:t>03.02.2016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A5738-4BA5-40B3-855F-7318E1F5365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6476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16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17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18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19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й трикут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іліні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іліні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іліні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 сполучна ліні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45B5BB-DD34-4A2D-857A-5C0C08D56356}" type="datetimeFigureOut">
              <a:rPr lang="uk-UA" smtClean="0"/>
              <a:pPr/>
              <a:t>03.02.2016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03.02.2016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03.02.2016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03.02.2016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03.02.2016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03.02.2016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03.02.2016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03.02.2016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03.02.2016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03.02.2016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45B5BB-DD34-4A2D-857A-5C0C08D56356}" type="datetimeFigureOut">
              <a:rPr lang="uk-UA" smtClean="0"/>
              <a:pPr/>
              <a:t>03.02.2016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іліні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кутний трикут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іліні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іліні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кутний трикут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45B5BB-DD34-4A2D-857A-5C0C08D56356}" type="datetimeFigureOut">
              <a:rPr lang="uk-UA" smtClean="0"/>
              <a:pPr/>
              <a:t>03.02.2016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erehovskiy.at.u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rehovskiy.at.ua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9.png"/><Relationship Id="rId4" Type="http://schemas.openxmlformats.org/officeDocument/2006/relationships/hyperlink" Target="http://terehovskiy.at.ua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erehovskiy.at.ua/" TargetMode="Externa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rehovskiy.at.ua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erehovskiy.at.u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кутник 9"/>
          <p:cNvSpPr/>
          <p:nvPr/>
        </p:nvSpPr>
        <p:spPr>
          <a:xfrm>
            <a:off x="2786050" y="857232"/>
            <a:ext cx="615410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Урок №21.</a:t>
            </a:r>
          </a:p>
          <a:p>
            <a:pPr algn="ctr"/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Алгоритми і </a:t>
            </a:r>
          </a:p>
          <a:p>
            <a:pPr algn="ctr"/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виконавці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3714744" y="6357958"/>
            <a:ext cx="500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Матеріал з сайту:</a:t>
            </a:r>
            <a:r>
              <a:rPr lang="en-US" dirty="0" smtClean="0">
                <a:hlinkClick r:id="rId3"/>
              </a:rPr>
              <a:t>http://terehovskiy.at.ua/</a:t>
            </a:r>
            <a:endParaRPr lang="uk-UA" dirty="0"/>
          </a:p>
        </p:txBody>
      </p:sp>
      <p:sp>
        <p:nvSpPr>
          <p:cNvPr id="1028" name="AutoShape 4" descr="Результат пошуку зображень за запитом &quot;мережа інтернет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0" name="AutoShape 6" descr="Результат пошуку зображень за запитом &quot;мережа інтернет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2" name="AutoShape 4" descr="Результат пошуку зображень за запитом &quot;спілкуватися з друзями в інтернет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" name="Picture 2" descr="C:\Users\Admin\Desktop\системний блок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626" y="2143116"/>
            <a:ext cx="3500462" cy="3500462"/>
          </a:xfrm>
          <a:prstGeom prst="rect">
            <a:avLst/>
          </a:prstGeom>
          <a:noFill/>
        </p:spPr>
      </p:pic>
      <p:sp>
        <p:nvSpPr>
          <p:cNvPr id="13" name="Округлений прямокутник 12"/>
          <p:cNvSpPr/>
          <p:nvPr/>
        </p:nvSpPr>
        <p:spPr>
          <a:xfrm>
            <a:off x="3714744" y="2357430"/>
            <a:ext cx="5214974" cy="2214578"/>
          </a:xfrm>
          <a:prstGeom prst="roundRect">
            <a:avLst>
              <a:gd name="adj" fmla="val 10188"/>
            </a:avLst>
          </a:prstGeom>
          <a:solidFill>
            <a:srgbClr val="FF0000">
              <a:alpha val="11000"/>
            </a:srgbClr>
          </a:solidFill>
          <a:ln w="114300" cmpd="thickThin">
            <a:solidFill>
              <a:srgbClr val="7030A0">
                <a:alpha val="55000"/>
              </a:srgb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4857752" y="2714620"/>
            <a:ext cx="38426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defRPr/>
            </a:pPr>
            <a:r>
              <a:rPr lang="uk-UA" sz="2000" b="1" i="1" kern="0" dirty="0" smtClean="0">
                <a:solidFill>
                  <a:srgbClr val="FF0000"/>
                </a:solidFill>
                <a:latin typeface="Verdana"/>
              </a:rPr>
              <a:t>Алгоритм </a:t>
            </a:r>
            <a:r>
              <a:rPr lang="uk-UA" sz="2000" b="1" i="1" kern="0" dirty="0" smtClean="0">
                <a:latin typeface="Verdana"/>
              </a:rPr>
              <a:t>— це послідовність команд. </a:t>
            </a:r>
            <a:endParaRPr lang="uk-UA" sz="2000" b="1" i="1" kern="0" dirty="0">
              <a:latin typeface="Verdana"/>
            </a:endParaRPr>
          </a:p>
        </p:txBody>
      </p:sp>
      <p:pic>
        <p:nvPicPr>
          <p:cNvPr id="15" name="Picture 4" descr="C:\Users\Admin\Desktop\20130131010136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2571744"/>
            <a:ext cx="1259343" cy="914907"/>
          </a:xfrm>
          <a:prstGeom prst="rect">
            <a:avLst/>
          </a:prstGeom>
          <a:noFill/>
        </p:spPr>
      </p:pic>
      <p:sp>
        <p:nvSpPr>
          <p:cNvPr id="16" name="Прямокутник 15"/>
          <p:cNvSpPr/>
          <p:nvPr/>
        </p:nvSpPr>
        <p:spPr>
          <a:xfrm>
            <a:off x="4071934" y="32861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7200">
              <a:defRPr/>
            </a:pPr>
            <a:r>
              <a:rPr lang="uk-UA" b="1" i="1" kern="0" dirty="0" smtClean="0">
                <a:latin typeface="Verdana"/>
              </a:rPr>
              <a:t>Алгоритм складається для конкретного виконавця. Кожен виконавець має свою систему команд.</a:t>
            </a:r>
            <a:endParaRPr lang="uk-UA" b="1" i="1" kern="0" dirty="0">
              <a:latin typeface="Verdana"/>
            </a:endParaRPr>
          </a:p>
        </p:txBody>
      </p:sp>
      <p:pic>
        <p:nvPicPr>
          <p:cNvPr id="17" name="Picture 2" descr="C:\Users\Admin\Desktop\images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857884" y="4286256"/>
            <a:ext cx="2500330" cy="2028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Округлений прямокутник 10"/>
          <p:cNvSpPr/>
          <p:nvPr/>
        </p:nvSpPr>
        <p:spPr>
          <a:xfrm>
            <a:off x="571472" y="2214554"/>
            <a:ext cx="8143932" cy="1857388"/>
          </a:xfrm>
          <a:prstGeom prst="roundRect">
            <a:avLst>
              <a:gd name="adj" fmla="val 10188"/>
            </a:avLst>
          </a:prstGeom>
          <a:solidFill>
            <a:schemeClr val="bg2">
              <a:lumMod val="75000"/>
              <a:alpha val="32000"/>
            </a:schemeClr>
          </a:solidFill>
          <a:ln w="114300" cmpd="thickThin">
            <a:solidFill>
              <a:srgbClr val="7030A0">
                <a:alpha val="55000"/>
              </a:srgb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2214546" y="2428868"/>
            <a:ext cx="6000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 переглянути проект у </a:t>
            </a:r>
            <a:r>
              <a:rPr lang="uk-UA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повноекранному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режимі, вибери кнопку</a:t>
            </a:r>
            <a:endPara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4" descr="C:\Users\Admin\Desktop\2013013101013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428868"/>
            <a:ext cx="1966646" cy="142876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214686"/>
            <a:ext cx="1643074" cy="73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Округлений прямокутник 8"/>
          <p:cNvSpPr/>
          <p:nvPr/>
        </p:nvSpPr>
        <p:spPr>
          <a:xfrm>
            <a:off x="4786314" y="3357562"/>
            <a:ext cx="571504" cy="500066"/>
          </a:xfrm>
          <a:prstGeom prst="roundRect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 9"/>
          <p:cNvSpPr/>
          <p:nvPr/>
        </p:nvSpPr>
        <p:spPr>
          <a:xfrm>
            <a:off x="571472" y="4286256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запуску проекту скористайтесь кнопкою </a:t>
            </a:r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Запустити         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яка розташована над сценою.</a:t>
            </a:r>
            <a:endParaRPr lang="uk-UA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4643446"/>
            <a:ext cx="500066" cy="61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кутник 13"/>
          <p:cNvSpPr/>
          <p:nvPr/>
        </p:nvSpPr>
        <p:spPr>
          <a:xfrm>
            <a:off x="3571868" y="78579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Алгоритми і виконавці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Округлений прямокутник 10"/>
          <p:cNvSpPr/>
          <p:nvPr/>
        </p:nvSpPr>
        <p:spPr>
          <a:xfrm>
            <a:off x="571472" y="3357562"/>
            <a:ext cx="8143932" cy="1857388"/>
          </a:xfrm>
          <a:prstGeom prst="roundRect">
            <a:avLst>
              <a:gd name="adj" fmla="val 10188"/>
            </a:avLst>
          </a:prstGeom>
          <a:solidFill>
            <a:schemeClr val="bg2">
              <a:lumMod val="75000"/>
              <a:alpha val="32000"/>
            </a:schemeClr>
          </a:solidFill>
          <a:ln w="114300" cmpd="thickThin">
            <a:solidFill>
              <a:srgbClr val="7030A0">
                <a:alpha val="55000"/>
              </a:srgb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" name="Picture 4" descr="C:\Users\Admin\Desktop\2013013101013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876"/>
            <a:ext cx="1966646" cy="1428760"/>
          </a:xfrm>
          <a:prstGeom prst="rect">
            <a:avLst/>
          </a:prstGeom>
          <a:noFill/>
        </p:spPr>
      </p:pic>
      <p:sp>
        <p:nvSpPr>
          <p:cNvPr id="10" name="Прямокутник 9"/>
          <p:cNvSpPr/>
          <p:nvPr/>
        </p:nvSpPr>
        <p:spPr>
          <a:xfrm>
            <a:off x="428596" y="2071678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того щоб зупинити перегляд, вибери кнопку </a:t>
            </a:r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Зупинити все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428868"/>
            <a:ext cx="428628" cy="48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Групувати 13"/>
          <p:cNvGrpSpPr/>
          <p:nvPr/>
        </p:nvGrpSpPr>
        <p:grpSpPr>
          <a:xfrm>
            <a:off x="2214546" y="3571876"/>
            <a:ext cx="6000792" cy="1938992"/>
            <a:chOff x="2214546" y="3571876"/>
            <a:chExt cx="6000792" cy="1938992"/>
          </a:xfrm>
        </p:grpSpPr>
        <p:sp>
          <p:nvSpPr>
            <p:cNvPr id="12" name="Прямокутник 11"/>
            <p:cNvSpPr/>
            <p:nvPr/>
          </p:nvSpPr>
          <p:spPr>
            <a:xfrm>
              <a:off x="2214546" y="3571876"/>
              <a:ext cx="6000792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just"/>
              <a:r>
                <a:rPr lang="uk-UA" sz="2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Якщо виконавець рухається на сцені догори ногами, вибери кнопку</a:t>
              </a:r>
            </a:p>
            <a:p>
              <a:pPr indent="457200" algn="just"/>
              <a:r>
                <a:rPr lang="uk-UA" sz="2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у верхній частині вікна програми.</a:t>
              </a:r>
            </a:p>
            <a:p>
              <a:pPr indent="457200" algn="just"/>
              <a:endPara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43174" y="4286256"/>
              <a:ext cx="400050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5" name="Прямокутник 14"/>
          <p:cNvSpPr/>
          <p:nvPr/>
        </p:nvSpPr>
        <p:spPr>
          <a:xfrm>
            <a:off x="3571868" y="78579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Алгоритми і виконавці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кутник 4"/>
          <p:cNvSpPr/>
          <p:nvPr/>
        </p:nvSpPr>
        <p:spPr>
          <a:xfrm>
            <a:off x="4071934" y="1071546"/>
            <a:ext cx="36182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uk-UA" sz="3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Фізхвилинка</a:t>
            </a:r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2050" name="Picture 2" descr="C:\Users\Admin\Desktop\Зарядк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143116"/>
            <a:ext cx="2724150" cy="34671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85786" y="2214554"/>
            <a:ext cx="492922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rgbClr val="4E4E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Всі піднесли руки – раз!</a:t>
            </a:r>
            <a:b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rgbClr val="4E4E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rgbClr val="4E4E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 носках стоїть весь клас,</a:t>
            </a:r>
            <a:b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rgbClr val="4E4E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rgbClr val="4E4E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Два присіли, руки вниз,</a:t>
            </a:r>
            <a:b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rgbClr val="4E4E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rgbClr val="4E4E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 сусіда подивись.</a:t>
            </a:r>
            <a:b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rgbClr val="4E4E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rgbClr val="4E4E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Раз! – і вгору,</a:t>
            </a:r>
            <a:b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rgbClr val="4E4E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rgbClr val="4E4E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Два! – і вниз,</a:t>
            </a:r>
            <a:b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rgbClr val="4E4E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rgbClr val="4E4E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 сусіда подивись.</a:t>
            </a:r>
            <a:b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rgbClr val="4E4E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000" i="1" u="none" strike="noStrike" cap="none" normalizeH="0" baseline="0" dirty="0" err="1" smtClean="0">
                <a:ln>
                  <a:noFill/>
                </a:ln>
                <a:solidFill>
                  <a:srgbClr val="4E4E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Будем</a:t>
            </a:r>
            <a: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rgbClr val="4E4E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дружно ми вставати,</a:t>
            </a:r>
            <a:b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rgbClr val="4E4E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rgbClr val="4E4E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Щоб ногам роботу дати.</a:t>
            </a:r>
            <a:b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rgbClr val="4E4E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rgbClr val="4E4E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Раз – присіли, два – піднялись.</a:t>
            </a:r>
            <a:b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rgbClr val="4E4E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rgbClr val="4E4E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Хай мужніє ваше тіло.</a:t>
            </a:r>
            <a:b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rgbClr val="4E4E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rgbClr val="4E4E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Хто старався присідати,</a:t>
            </a:r>
            <a:b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rgbClr val="4E4E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rgbClr val="4E4E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Може вже відпочивати.        </a:t>
            </a:r>
            <a:endParaRPr kumimoji="0" lang="uk-UA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кутник 4"/>
          <p:cNvSpPr/>
          <p:nvPr/>
        </p:nvSpPr>
        <p:spPr>
          <a:xfrm>
            <a:off x="4000496" y="785794"/>
            <a:ext cx="343715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Працюємо за </a:t>
            </a:r>
          </a:p>
          <a:p>
            <a:pPr marL="914400" indent="-914400"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комп’ютером</a:t>
            </a:r>
          </a:p>
        </p:txBody>
      </p:sp>
      <p:pic>
        <p:nvPicPr>
          <p:cNvPr id="1026" name="Picture 2" descr="C:\Users\Admin\Desktop\системний бл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000372"/>
            <a:ext cx="3286148" cy="3286148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857496"/>
            <a:ext cx="3000396" cy="379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Users\Admin\Desktop\7 клас інформатика\10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072477"/>
            <a:ext cx="3571900" cy="3271459"/>
          </a:xfrm>
          <a:prstGeom prst="rect">
            <a:avLst/>
          </a:prstGeom>
          <a:noFill/>
        </p:spPr>
      </p:pic>
      <p:sp>
        <p:nvSpPr>
          <p:cNvPr id="14" name="Прямокутник 13"/>
          <p:cNvSpPr/>
          <p:nvPr/>
        </p:nvSpPr>
        <p:spPr>
          <a:xfrm>
            <a:off x="500034" y="1928802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alebarda" pitchFamily="50" charset="0"/>
              </a:rPr>
              <a:t>Увага</a:t>
            </a:r>
            <a:r>
              <a:rPr lang="ru-RU" b="1" dirty="0" smtClean="0">
                <a:solidFill>
                  <a:srgbClr val="FF0000"/>
                </a:solidFill>
                <a:latin typeface="alebarda" pitchFamily="50" charset="0"/>
              </a:rPr>
              <a:t>!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Під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час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роботи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з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комп’ютером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дотримуйтеся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правил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безпеки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uk-UA" b="1" i="1" dirty="0" smtClean="0">
                <a:latin typeface="alebarda" pitchFamily="50" charset="0"/>
                <a:ea typeface="Adobe Kaiti Std R" pitchFamily="18" charset="-128"/>
              </a:rPr>
              <a:t>та санітарно-гігієнічних норм.</a:t>
            </a:r>
            <a:endParaRPr lang="uk-UA" b="1" dirty="0">
              <a:latin typeface="alebarda" pitchFamily="50" charset="0"/>
              <a:ea typeface="Adobe Kaiti Std R" pitchFamily="18" charset="-128"/>
            </a:endParaRPr>
          </a:p>
        </p:txBody>
      </p:sp>
      <p:sp>
        <p:nvSpPr>
          <p:cNvPr id="16" name="Блок-схема: альтернативний процес 15"/>
          <p:cNvSpPr/>
          <p:nvPr/>
        </p:nvSpPr>
        <p:spPr>
          <a:xfrm>
            <a:off x="428596" y="1857364"/>
            <a:ext cx="8001056" cy="785818"/>
          </a:xfrm>
          <a:prstGeom prst="flowChartAlternateProcess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/>
          <p:cNvSpPr/>
          <p:nvPr/>
        </p:nvSpPr>
        <p:spPr>
          <a:xfrm>
            <a:off x="6572264" y="2786058"/>
            <a:ext cx="1928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Центр монітора</a:t>
            </a:r>
          </a:p>
          <a:p>
            <a:r>
              <a:rPr lang="uk-UA" sz="1400" dirty="0" smtClean="0"/>
              <a:t>на рівні очей</a:t>
            </a:r>
            <a:endParaRPr lang="uk-UA" sz="1400" dirty="0"/>
          </a:p>
        </p:txBody>
      </p:sp>
      <p:sp>
        <p:nvSpPr>
          <p:cNvPr id="10" name="Прямокутник 9"/>
          <p:cNvSpPr/>
          <p:nvPr/>
        </p:nvSpPr>
        <p:spPr>
          <a:xfrm>
            <a:off x="4857752" y="3857628"/>
            <a:ext cx="1160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Шия пряма</a:t>
            </a:r>
            <a:endParaRPr lang="uk-UA" sz="1400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6715140" y="3643314"/>
            <a:ext cx="10070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50–60 см</a:t>
            </a:r>
            <a:endParaRPr lang="uk-UA" sz="1400" dirty="0"/>
          </a:p>
        </p:txBody>
      </p:sp>
      <p:cxnSp>
        <p:nvCxnSpPr>
          <p:cNvPr id="15" name="Пряма зі стрілкою 14"/>
          <p:cNvCxnSpPr/>
          <p:nvPr/>
        </p:nvCxnSpPr>
        <p:spPr>
          <a:xfrm>
            <a:off x="6858016" y="3571876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кутник 16"/>
          <p:cNvSpPr/>
          <p:nvPr/>
        </p:nvSpPr>
        <p:spPr>
          <a:xfrm>
            <a:off x="7358082" y="5286388"/>
            <a:ext cx="1214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Стопи на</a:t>
            </a:r>
          </a:p>
          <a:p>
            <a:r>
              <a:rPr lang="uk-UA" sz="1400" dirty="0" smtClean="0"/>
              <a:t>підлозі</a:t>
            </a:r>
            <a:endParaRPr lang="uk-UA" sz="1400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5572132" y="6357958"/>
            <a:ext cx="31951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Використовуйте підставку для ніг</a:t>
            </a:r>
            <a:endParaRPr lang="uk-UA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71934" y="785794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Розв’яжіть завдання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285720" y="1928802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Завдання 1</a:t>
            </a:r>
            <a:r>
              <a:rPr lang="uk-UA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.</a:t>
            </a:r>
            <a:r>
              <a:rPr lang="uk-UA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uk-UA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 виконавців поданих команд.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282" y="3000372"/>
            <a:ext cx="8728994" cy="2501941"/>
          </a:xfrm>
          <a:prstGeom prst="rect">
            <a:avLst/>
          </a:prstGeom>
          <a:ln w="63500">
            <a:solidFill>
              <a:srgbClr val="0070C0"/>
            </a:solidFill>
          </a:ln>
          <a:effectLst>
            <a:outerShdw blurRad="3302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4214810" y="3500438"/>
            <a:ext cx="1555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 smtClean="0">
                <a:latin typeface="Arial Black" pitchFamily="34" charset="0"/>
              </a:rPr>
              <a:t>Учень</a:t>
            </a:r>
            <a:endParaRPr lang="uk-UA" sz="3200" b="1" i="1" dirty="0">
              <a:latin typeface="Arial Black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14810" y="4143380"/>
            <a:ext cx="1555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 smtClean="0">
                <a:latin typeface="Arial Black" pitchFamily="34" charset="0"/>
              </a:rPr>
              <a:t>Учень</a:t>
            </a:r>
            <a:endParaRPr lang="uk-UA" sz="3200" b="1" i="1" dirty="0">
              <a:latin typeface="Arial Black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14810" y="4786322"/>
            <a:ext cx="2526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 smtClean="0">
                <a:latin typeface="Arial Black" pitchFamily="34" charset="0"/>
              </a:rPr>
              <a:t>Художник</a:t>
            </a:r>
            <a:endParaRPr lang="uk-UA" sz="3200" b="1" i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8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кутник 14"/>
          <p:cNvSpPr/>
          <p:nvPr/>
        </p:nvSpPr>
        <p:spPr>
          <a:xfrm>
            <a:off x="428596" y="1928802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Завдання 2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Визнач, чи входять дані команди до системи команд виконавця. Постав позначку у відповідному квадратику.</a:t>
            </a:r>
          </a:p>
          <a:p>
            <a:pPr indent="457200" algn="just"/>
            <a:endParaRPr lang="uk-UA" sz="2400" b="1" i="1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3929058" y="785794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Розв’яжіть завдання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214686"/>
            <a:ext cx="7786742" cy="2941528"/>
          </a:xfrm>
          <a:prstGeom prst="rect">
            <a:avLst/>
          </a:prstGeom>
          <a:noFill/>
          <a:ln w="63500">
            <a:solidFill>
              <a:srgbClr val="00B0F0"/>
            </a:solidFill>
            <a:miter lim="800000"/>
            <a:headEnd/>
            <a:tailEnd/>
          </a:ln>
          <a:effectLst>
            <a:outerShdw blurRad="4191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3" name="L-подібна фігура 32"/>
          <p:cNvSpPr/>
          <p:nvPr/>
        </p:nvSpPr>
        <p:spPr>
          <a:xfrm rot="2331570" flipH="1">
            <a:off x="7986480" y="3597456"/>
            <a:ext cx="257933" cy="500066"/>
          </a:xfrm>
          <a:prstGeom prst="corner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L-подібна фігура 33"/>
          <p:cNvSpPr/>
          <p:nvPr/>
        </p:nvSpPr>
        <p:spPr>
          <a:xfrm rot="2331570" flipH="1">
            <a:off x="7200662" y="4311835"/>
            <a:ext cx="257933" cy="500066"/>
          </a:xfrm>
          <a:prstGeom prst="corner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L-подібна фігура 34"/>
          <p:cNvSpPr/>
          <p:nvPr/>
        </p:nvSpPr>
        <p:spPr>
          <a:xfrm rot="2331570" flipH="1">
            <a:off x="7986479" y="4954778"/>
            <a:ext cx="257933" cy="500066"/>
          </a:xfrm>
          <a:prstGeom prst="corner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L-подібна фігура 38"/>
          <p:cNvSpPr/>
          <p:nvPr/>
        </p:nvSpPr>
        <p:spPr>
          <a:xfrm rot="2331570" flipH="1">
            <a:off x="7200662" y="5454844"/>
            <a:ext cx="257933" cy="500066"/>
          </a:xfrm>
          <a:prstGeom prst="corner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3" grpId="0" animBg="1"/>
      <p:bldP spid="34" grpId="0" animBg="1"/>
      <p:bldP spid="35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71934" y="571480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Розв’яжіть завдання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2" name="Прямокутник 31"/>
          <p:cNvSpPr/>
          <p:nvPr/>
        </p:nvSpPr>
        <p:spPr>
          <a:xfrm>
            <a:off x="3714744" y="6357958"/>
            <a:ext cx="500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Матеріал з сайту:</a:t>
            </a:r>
            <a:r>
              <a:rPr lang="en-US" dirty="0" smtClean="0">
                <a:hlinkClick r:id="rId4"/>
              </a:rPr>
              <a:t>http://terehovskiy.at.ua/</a:t>
            </a:r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357158" y="1714488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Завдання 3</a:t>
            </a: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.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Пригадай систему команд виконавця Олівця.</a:t>
            </a:r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Таблиця 10"/>
          <p:cNvGraphicFramePr>
            <a:graphicFrameLocks noGrp="1"/>
          </p:cNvGraphicFramePr>
          <p:nvPr/>
        </p:nvGraphicFramePr>
        <p:xfrm>
          <a:off x="571472" y="2643182"/>
          <a:ext cx="8143934" cy="36433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{69012ECD-51FC-41F1-AA8D-1B2483CD663E}</a:tableStyleId>
              </a:tblPr>
              <a:tblGrid>
                <a:gridCol w="1672416"/>
                <a:gridCol w="2399551"/>
                <a:gridCol w="1672414"/>
                <a:gridCol w="2399553"/>
              </a:tblGrid>
              <a:tr h="72066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Команда</a:t>
                      </a:r>
                      <a:endParaRPr lang="uk-UA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Дія</a:t>
                      </a:r>
                      <a:endParaRPr lang="uk-UA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Команда</a:t>
                      </a:r>
                      <a:endParaRPr lang="uk-UA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Дія</a:t>
                      </a:r>
                      <a:endParaRPr lang="uk-UA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730669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669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669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669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00298" y="3357562"/>
            <a:ext cx="1927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i="1" dirty="0" smtClean="0"/>
              <a:t>На одну </a:t>
            </a:r>
          </a:p>
          <a:p>
            <a:pPr algn="ctr"/>
            <a:r>
              <a:rPr lang="uk-UA" sz="2000" b="1" i="1" dirty="0" smtClean="0"/>
              <a:t>клітинку вниз</a:t>
            </a:r>
            <a:endParaRPr lang="uk-UA" sz="2000" b="1" i="1" dirty="0"/>
          </a:p>
        </p:txBody>
      </p:sp>
      <p:cxnSp>
        <p:nvCxnSpPr>
          <p:cNvPr id="18" name="Пряма зі стрілкою 17"/>
          <p:cNvCxnSpPr/>
          <p:nvPr/>
        </p:nvCxnSpPr>
        <p:spPr>
          <a:xfrm rot="5400000">
            <a:off x="1108051" y="3678239"/>
            <a:ext cx="642942" cy="158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зі стрілкою 24"/>
          <p:cNvCxnSpPr/>
          <p:nvPr/>
        </p:nvCxnSpPr>
        <p:spPr>
          <a:xfrm rot="5400000" flipH="1" flipV="1">
            <a:off x="1107257" y="4393413"/>
            <a:ext cx="642942" cy="158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357422" y="4071942"/>
            <a:ext cx="2145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i="1" dirty="0" smtClean="0"/>
              <a:t>На одну </a:t>
            </a:r>
          </a:p>
          <a:p>
            <a:pPr algn="ctr"/>
            <a:r>
              <a:rPr lang="uk-UA" sz="2000" b="1" i="1" dirty="0" smtClean="0"/>
              <a:t>клітинку  вгору</a:t>
            </a:r>
            <a:endParaRPr lang="uk-UA" sz="2000" b="1" i="1" dirty="0"/>
          </a:p>
        </p:txBody>
      </p:sp>
      <p:cxnSp>
        <p:nvCxnSpPr>
          <p:cNvPr id="29" name="Пряма зі стрілкою 28"/>
          <p:cNvCxnSpPr/>
          <p:nvPr/>
        </p:nvCxnSpPr>
        <p:spPr>
          <a:xfrm rot="10800000">
            <a:off x="1000100" y="5143512"/>
            <a:ext cx="714380" cy="158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357422" y="4786322"/>
            <a:ext cx="20810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i="1" dirty="0" smtClean="0"/>
              <a:t>На одну </a:t>
            </a:r>
          </a:p>
          <a:p>
            <a:pPr algn="ctr"/>
            <a:r>
              <a:rPr lang="uk-UA" sz="2000" b="1" i="1" dirty="0" smtClean="0"/>
              <a:t>клітинку  вліво</a:t>
            </a:r>
            <a:endParaRPr lang="uk-UA" sz="2000" b="1" i="1" dirty="0"/>
          </a:p>
        </p:txBody>
      </p:sp>
      <p:cxnSp>
        <p:nvCxnSpPr>
          <p:cNvPr id="33" name="Пряма зі стрілкою 32"/>
          <p:cNvCxnSpPr/>
          <p:nvPr/>
        </p:nvCxnSpPr>
        <p:spPr>
          <a:xfrm flipV="1">
            <a:off x="1071538" y="5857892"/>
            <a:ext cx="714380" cy="158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285984" y="5500702"/>
            <a:ext cx="23198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i="1" dirty="0" smtClean="0"/>
              <a:t>На одну </a:t>
            </a:r>
          </a:p>
          <a:p>
            <a:pPr algn="ctr"/>
            <a:r>
              <a:rPr lang="uk-UA" sz="2000" b="1" i="1" dirty="0" smtClean="0"/>
              <a:t>клітинку  вправо</a:t>
            </a:r>
            <a:endParaRPr lang="uk-UA" sz="2000" b="1" i="1" dirty="0"/>
          </a:p>
        </p:txBody>
      </p:sp>
      <p:cxnSp>
        <p:nvCxnSpPr>
          <p:cNvPr id="36" name="Пряма зі стрілкою 35"/>
          <p:cNvCxnSpPr/>
          <p:nvPr/>
        </p:nvCxnSpPr>
        <p:spPr>
          <a:xfrm rot="5400000">
            <a:off x="5143504" y="3429000"/>
            <a:ext cx="500066" cy="500066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357950" y="3357562"/>
            <a:ext cx="24673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i="1" dirty="0" smtClean="0"/>
              <a:t>На одну клітинку </a:t>
            </a:r>
          </a:p>
          <a:p>
            <a:pPr algn="ctr"/>
            <a:r>
              <a:rPr lang="uk-UA" sz="2000" b="1" i="1" dirty="0" smtClean="0"/>
              <a:t> вліво вниз</a:t>
            </a:r>
            <a:endParaRPr lang="uk-UA" sz="2000" b="1" i="1" dirty="0"/>
          </a:p>
        </p:txBody>
      </p:sp>
      <p:cxnSp>
        <p:nvCxnSpPr>
          <p:cNvPr id="40" name="Пряма зі стрілкою 39"/>
          <p:cNvCxnSpPr/>
          <p:nvPr/>
        </p:nvCxnSpPr>
        <p:spPr>
          <a:xfrm rot="16200000" flipH="1">
            <a:off x="5286380" y="4143380"/>
            <a:ext cx="571504" cy="42862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286512" y="4071942"/>
            <a:ext cx="24673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i="1" dirty="0" smtClean="0"/>
              <a:t>На одну клітинку </a:t>
            </a:r>
          </a:p>
          <a:p>
            <a:pPr algn="ctr"/>
            <a:r>
              <a:rPr lang="uk-UA" sz="2000" b="1" i="1" dirty="0" smtClean="0"/>
              <a:t> вправо вниз</a:t>
            </a:r>
            <a:endParaRPr lang="uk-UA" sz="2000" b="1" i="1" dirty="0"/>
          </a:p>
        </p:txBody>
      </p:sp>
      <p:cxnSp>
        <p:nvCxnSpPr>
          <p:cNvPr id="44" name="Пряма зі стрілкою 43"/>
          <p:cNvCxnSpPr/>
          <p:nvPr/>
        </p:nvCxnSpPr>
        <p:spPr>
          <a:xfrm rot="16200000" flipV="1">
            <a:off x="5214942" y="4929198"/>
            <a:ext cx="571504" cy="42862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286512" y="4786322"/>
            <a:ext cx="24673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i="1" dirty="0" smtClean="0"/>
              <a:t>На одну клітинку </a:t>
            </a:r>
          </a:p>
          <a:p>
            <a:pPr algn="ctr"/>
            <a:r>
              <a:rPr lang="uk-UA" sz="2000" b="1" i="1" dirty="0" smtClean="0"/>
              <a:t> вліво вгору</a:t>
            </a:r>
            <a:endParaRPr lang="uk-UA" sz="2000" b="1" i="1" dirty="0"/>
          </a:p>
        </p:txBody>
      </p:sp>
      <p:cxnSp>
        <p:nvCxnSpPr>
          <p:cNvPr id="50" name="Пряма зі стрілкою 49"/>
          <p:cNvCxnSpPr/>
          <p:nvPr/>
        </p:nvCxnSpPr>
        <p:spPr>
          <a:xfrm rot="5400000" flipH="1" flipV="1">
            <a:off x="5286380" y="5643578"/>
            <a:ext cx="500066" cy="500066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286512" y="5500702"/>
            <a:ext cx="24673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i="1" dirty="0" smtClean="0"/>
              <a:t>На одну клітинку </a:t>
            </a:r>
          </a:p>
          <a:p>
            <a:pPr algn="ctr"/>
            <a:r>
              <a:rPr lang="uk-UA" sz="2000" b="1" i="1" dirty="0" smtClean="0"/>
              <a:t> вправо вгору</a:t>
            </a:r>
            <a:endParaRPr lang="uk-UA" sz="2000" b="1" i="1" dirty="0"/>
          </a:p>
        </p:txBody>
      </p:sp>
    </p:spTree>
    <p:extLst>
      <p:ext uri="{BB962C8B-B14F-4D97-AF65-F5344CB8AC3E}">
        <p14:creationId xmlns="" xmlns:p14="http://schemas.microsoft.com/office/powerpoint/2010/main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28" grpId="0"/>
      <p:bldP spid="31" grpId="0"/>
      <p:bldP spid="35" grpId="0"/>
      <p:bldP spid="39" grpId="0"/>
      <p:bldP spid="43" grpId="0"/>
      <p:bldP spid="49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71934" y="571480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Розв’яжіть завдання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2" name="Прямокутник 31"/>
          <p:cNvSpPr/>
          <p:nvPr/>
        </p:nvSpPr>
        <p:spPr>
          <a:xfrm>
            <a:off x="3714744" y="6357958"/>
            <a:ext cx="500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Матеріал з сайту:</a:t>
            </a:r>
            <a:r>
              <a:rPr lang="en-US" dirty="0" smtClean="0">
                <a:hlinkClick r:id="rId4"/>
              </a:rPr>
              <a:t>http://terehovskiy.at.ua/</a:t>
            </a:r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357158" y="1785926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Запиши послідовність команд для створення малюнка.</a:t>
            </a:r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472" y="2714620"/>
            <a:ext cx="8178132" cy="3451809"/>
          </a:xfrm>
          <a:prstGeom prst="rect">
            <a:avLst/>
          </a:prstGeom>
          <a:ln w="47625">
            <a:solidFill>
              <a:srgbClr val="0070C0"/>
            </a:solidFill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Пряма зі стрілкою 9"/>
          <p:cNvCxnSpPr/>
          <p:nvPr/>
        </p:nvCxnSpPr>
        <p:spPr>
          <a:xfrm>
            <a:off x="5286380" y="2857496"/>
            <a:ext cx="642942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/>
          <p:nvPr/>
        </p:nvCxnSpPr>
        <p:spPr>
          <a:xfrm>
            <a:off x="5929322" y="2857496"/>
            <a:ext cx="642942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/>
          <p:nvPr/>
        </p:nvCxnSpPr>
        <p:spPr>
          <a:xfrm>
            <a:off x="6572264" y="2857496"/>
            <a:ext cx="642942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/>
          <p:nvPr/>
        </p:nvCxnSpPr>
        <p:spPr>
          <a:xfrm rot="5400000">
            <a:off x="6858016" y="2928934"/>
            <a:ext cx="571504" cy="42862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зі стрілкою 14"/>
          <p:cNvCxnSpPr/>
          <p:nvPr/>
        </p:nvCxnSpPr>
        <p:spPr>
          <a:xfrm rot="5400000">
            <a:off x="7143768" y="2928934"/>
            <a:ext cx="571504" cy="42862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зі стрілкою 15"/>
          <p:cNvCxnSpPr/>
          <p:nvPr/>
        </p:nvCxnSpPr>
        <p:spPr>
          <a:xfrm rot="5400000">
            <a:off x="7429520" y="2928934"/>
            <a:ext cx="571504" cy="42862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зі стрілкою 17"/>
          <p:cNvCxnSpPr/>
          <p:nvPr/>
        </p:nvCxnSpPr>
        <p:spPr>
          <a:xfrm rot="10800000">
            <a:off x="8001024" y="2857496"/>
            <a:ext cx="714380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зі стрілкою 20"/>
          <p:cNvCxnSpPr/>
          <p:nvPr/>
        </p:nvCxnSpPr>
        <p:spPr>
          <a:xfrm rot="10800000">
            <a:off x="5214942" y="3500438"/>
            <a:ext cx="714380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зі стрілкою 21"/>
          <p:cNvCxnSpPr/>
          <p:nvPr/>
        </p:nvCxnSpPr>
        <p:spPr>
          <a:xfrm rot="10800000">
            <a:off x="5929322" y="3500438"/>
            <a:ext cx="714380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зі стрілкою 22"/>
          <p:cNvCxnSpPr/>
          <p:nvPr/>
        </p:nvCxnSpPr>
        <p:spPr>
          <a:xfrm rot="10800000">
            <a:off x="6643702" y="3500438"/>
            <a:ext cx="714380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зі стрілкою 23"/>
          <p:cNvCxnSpPr/>
          <p:nvPr/>
        </p:nvCxnSpPr>
        <p:spPr>
          <a:xfrm rot="10800000">
            <a:off x="7358082" y="3500438"/>
            <a:ext cx="714380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зі стрілкою 24"/>
          <p:cNvCxnSpPr/>
          <p:nvPr/>
        </p:nvCxnSpPr>
        <p:spPr>
          <a:xfrm rot="10800000">
            <a:off x="8072462" y="3500438"/>
            <a:ext cx="714380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зі стрілкою 25"/>
          <p:cNvCxnSpPr/>
          <p:nvPr/>
        </p:nvCxnSpPr>
        <p:spPr>
          <a:xfrm rot="16200000" flipV="1">
            <a:off x="5214942" y="3929066"/>
            <a:ext cx="571504" cy="42862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rot="16200000" flipV="1">
            <a:off x="5500694" y="3929066"/>
            <a:ext cx="571504" cy="42862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зі стрілкою 29"/>
          <p:cNvCxnSpPr/>
          <p:nvPr/>
        </p:nvCxnSpPr>
        <p:spPr>
          <a:xfrm rot="16200000" flipV="1">
            <a:off x="5786446" y="3929066"/>
            <a:ext cx="571504" cy="42862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зі стрілкою 30"/>
          <p:cNvCxnSpPr/>
          <p:nvPr/>
        </p:nvCxnSpPr>
        <p:spPr>
          <a:xfrm>
            <a:off x="6286512" y="4143380"/>
            <a:ext cx="642942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зі стрілкою 32"/>
          <p:cNvCxnSpPr/>
          <p:nvPr/>
        </p:nvCxnSpPr>
        <p:spPr>
          <a:xfrm>
            <a:off x="6929454" y="4143380"/>
            <a:ext cx="642942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зі стрілкою 33"/>
          <p:cNvCxnSpPr/>
          <p:nvPr/>
        </p:nvCxnSpPr>
        <p:spPr>
          <a:xfrm>
            <a:off x="7572396" y="4143380"/>
            <a:ext cx="642942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 зі стрілкою 34"/>
          <p:cNvCxnSpPr/>
          <p:nvPr/>
        </p:nvCxnSpPr>
        <p:spPr>
          <a:xfrm>
            <a:off x="8143900" y="4143380"/>
            <a:ext cx="642942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зі стрілкою 26"/>
          <p:cNvCxnSpPr/>
          <p:nvPr/>
        </p:nvCxnSpPr>
        <p:spPr>
          <a:xfrm>
            <a:off x="5286380" y="4714884"/>
            <a:ext cx="642942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зі стрілкою 27"/>
          <p:cNvCxnSpPr/>
          <p:nvPr/>
        </p:nvCxnSpPr>
        <p:spPr>
          <a:xfrm>
            <a:off x="6000760" y="4714884"/>
            <a:ext cx="642942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зі стрілкою 35"/>
          <p:cNvCxnSpPr/>
          <p:nvPr/>
        </p:nvCxnSpPr>
        <p:spPr>
          <a:xfrm>
            <a:off x="6715140" y="4714884"/>
            <a:ext cx="642942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 зі стрілкою 36"/>
          <p:cNvCxnSpPr/>
          <p:nvPr/>
        </p:nvCxnSpPr>
        <p:spPr>
          <a:xfrm>
            <a:off x="7358082" y="4714884"/>
            <a:ext cx="642942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 зі стрілкою 37"/>
          <p:cNvCxnSpPr/>
          <p:nvPr/>
        </p:nvCxnSpPr>
        <p:spPr>
          <a:xfrm>
            <a:off x="8143900" y="4714884"/>
            <a:ext cx="642942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/>
          <p:cNvCxnSpPr/>
          <p:nvPr/>
        </p:nvCxnSpPr>
        <p:spPr>
          <a:xfrm rot="5400000" flipH="1" flipV="1">
            <a:off x="5072066" y="5072074"/>
            <a:ext cx="571504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зі стрілкою 40"/>
          <p:cNvCxnSpPr/>
          <p:nvPr/>
        </p:nvCxnSpPr>
        <p:spPr>
          <a:xfrm rot="5400000" flipH="1" flipV="1">
            <a:off x="5287174" y="5071280"/>
            <a:ext cx="571504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 зі стрілкою 41"/>
          <p:cNvCxnSpPr/>
          <p:nvPr/>
        </p:nvCxnSpPr>
        <p:spPr>
          <a:xfrm rot="5400000" flipH="1" flipV="1">
            <a:off x="5501488" y="5071280"/>
            <a:ext cx="571504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 зі стрілкою 42"/>
          <p:cNvCxnSpPr/>
          <p:nvPr/>
        </p:nvCxnSpPr>
        <p:spPr>
          <a:xfrm rot="5400000" flipH="1" flipV="1">
            <a:off x="5715802" y="5071280"/>
            <a:ext cx="571504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зі стрілкою 43"/>
          <p:cNvCxnSpPr/>
          <p:nvPr/>
        </p:nvCxnSpPr>
        <p:spPr>
          <a:xfrm rot="5400000" flipH="1" flipV="1">
            <a:off x="5930116" y="5071280"/>
            <a:ext cx="571504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 зі стрілкою 46"/>
          <p:cNvCxnSpPr/>
          <p:nvPr/>
        </p:nvCxnSpPr>
        <p:spPr>
          <a:xfrm rot="5400000" flipH="1" flipV="1">
            <a:off x="6144430" y="5071280"/>
            <a:ext cx="571504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зі стрілкою 47"/>
          <p:cNvCxnSpPr/>
          <p:nvPr/>
        </p:nvCxnSpPr>
        <p:spPr>
          <a:xfrm rot="10800000">
            <a:off x="6572264" y="5072074"/>
            <a:ext cx="714380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 зі стрілкою 48"/>
          <p:cNvCxnSpPr/>
          <p:nvPr/>
        </p:nvCxnSpPr>
        <p:spPr>
          <a:xfrm rot="10800000">
            <a:off x="7358082" y="5072074"/>
            <a:ext cx="714380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 зі стрілкою 49"/>
          <p:cNvCxnSpPr/>
          <p:nvPr/>
        </p:nvCxnSpPr>
        <p:spPr>
          <a:xfrm rot="10800000">
            <a:off x="8143900" y="5072074"/>
            <a:ext cx="714380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 зі стрілкою 50"/>
          <p:cNvCxnSpPr/>
          <p:nvPr/>
        </p:nvCxnSpPr>
        <p:spPr>
          <a:xfrm rot="5400000">
            <a:off x="4999834" y="5715016"/>
            <a:ext cx="572298" cy="794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/>
          <p:cNvCxnSpPr/>
          <p:nvPr/>
        </p:nvCxnSpPr>
        <p:spPr>
          <a:xfrm rot="5400000">
            <a:off x="5143504" y="5715016"/>
            <a:ext cx="572298" cy="794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/>
          <p:cNvCxnSpPr/>
          <p:nvPr/>
        </p:nvCxnSpPr>
        <p:spPr>
          <a:xfrm rot="5400000">
            <a:off x="5286380" y="5715016"/>
            <a:ext cx="572298" cy="794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 зі стрілкою 55"/>
          <p:cNvCxnSpPr/>
          <p:nvPr/>
        </p:nvCxnSpPr>
        <p:spPr>
          <a:xfrm rot="5400000">
            <a:off x="5429256" y="5715016"/>
            <a:ext cx="572298" cy="794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/>
          <p:cNvCxnSpPr/>
          <p:nvPr/>
        </p:nvCxnSpPr>
        <p:spPr>
          <a:xfrm rot="10800000">
            <a:off x="5857884" y="5715016"/>
            <a:ext cx="714380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/>
          <p:cNvCxnSpPr/>
          <p:nvPr/>
        </p:nvCxnSpPr>
        <p:spPr>
          <a:xfrm rot="10800000">
            <a:off x="6572264" y="5715016"/>
            <a:ext cx="714380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/>
          <p:cNvCxnSpPr/>
          <p:nvPr/>
        </p:nvCxnSpPr>
        <p:spPr>
          <a:xfrm rot="5400000">
            <a:off x="7072330" y="5715016"/>
            <a:ext cx="572298" cy="794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 зі стрілкою 59"/>
          <p:cNvCxnSpPr/>
          <p:nvPr/>
        </p:nvCxnSpPr>
        <p:spPr>
          <a:xfrm rot="5400000">
            <a:off x="7286644" y="5715016"/>
            <a:ext cx="572298" cy="794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214414" y="4857760"/>
            <a:ext cx="2892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rgbClr val="FF0000"/>
                </a:solidFill>
              </a:rPr>
              <a:t>41 команда</a:t>
            </a:r>
            <a:endParaRPr lang="uk-UA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-3000" contrast="39000"/>
          </a:blip>
          <a:srcRect/>
          <a:stretch>
            <a:fillRect/>
          </a:stretch>
        </p:blipFill>
        <p:spPr bwMode="auto">
          <a:xfrm>
            <a:off x="2857488" y="2571744"/>
            <a:ext cx="4929222" cy="3875511"/>
          </a:xfrm>
          <a:prstGeom prst="rect">
            <a:avLst/>
          </a:prstGeom>
          <a:noFill/>
          <a:ln w="47625">
            <a:solidFill>
              <a:srgbClr val="0070C0"/>
            </a:solidFill>
            <a:miter lim="800000"/>
            <a:headEnd/>
            <a:tailEnd/>
          </a:ln>
          <a:effectLst>
            <a:outerShdw blurRad="3302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71934" y="785794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Розв’яжіть завдання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2" name="Прямокутник 31"/>
          <p:cNvSpPr/>
          <p:nvPr/>
        </p:nvSpPr>
        <p:spPr>
          <a:xfrm>
            <a:off x="3714744" y="6357958"/>
            <a:ext cx="500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Матеріал з сайту:</a:t>
            </a:r>
            <a:r>
              <a:rPr lang="en-US" dirty="0" smtClean="0">
                <a:hlinkClick r:id="rId5"/>
              </a:rPr>
              <a:t>http://terehovskiy.at.ua/</a:t>
            </a:r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357158" y="1857364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Завдання 4</a:t>
            </a:r>
            <a:r>
              <a:rPr lang="uk-UA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.</a:t>
            </a:r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Розглянь малюнки. Підпиши їх так, щоб отримати алгоритм збирання меду.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28926" y="4071942"/>
            <a:ext cx="222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/>
              <a:t>Вилетіли з вулика</a:t>
            </a:r>
            <a:endParaRPr lang="uk-UA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8" y="4071942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/>
              <a:t>Знайшли квітку</a:t>
            </a:r>
            <a:endParaRPr lang="uk-UA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00364" y="5857892"/>
            <a:ext cx="192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/>
              <a:t>Зібрали нектар</a:t>
            </a:r>
            <a:endParaRPr lang="uk-UA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500694" y="5786454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/>
              <a:t>Повернулись до </a:t>
            </a:r>
            <a:endParaRPr lang="uk-UA" b="1" i="1" dirty="0" smtClean="0"/>
          </a:p>
          <a:p>
            <a:r>
              <a:rPr lang="uk-UA" b="1" i="1" dirty="0" smtClean="0"/>
              <a:t>вулика</a:t>
            </a:r>
            <a:endParaRPr lang="uk-UA" b="1" i="1" dirty="0"/>
          </a:p>
        </p:txBody>
      </p:sp>
    </p:spTree>
    <p:extLst>
      <p:ext uri="{BB962C8B-B14F-4D97-AF65-F5344CB8AC3E}">
        <p14:creationId xmlns="" xmlns:p14="http://schemas.microsoft.com/office/powerpoint/2010/main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кутник 12"/>
          <p:cNvSpPr/>
          <p:nvPr/>
        </p:nvSpPr>
        <p:spPr>
          <a:xfrm>
            <a:off x="3286116" y="3429000"/>
            <a:ext cx="5429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3</a:t>
            </a:r>
            <a:r>
              <a:rPr lang="uk-UA" b="1" dirty="0" smtClean="0"/>
              <a:t>.</a:t>
            </a:r>
            <a:r>
              <a:rPr lang="uk-UA" b="1" i="1" dirty="0" smtClean="0"/>
              <a:t> Наведи приклади  подання команд жестами, звуковими сигналами, світловими сигналами.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3286116" y="4357694"/>
            <a:ext cx="5585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uk-UA" b="1" dirty="0" smtClean="0">
                <a:solidFill>
                  <a:srgbClr val="FF0000"/>
                </a:solidFill>
              </a:rPr>
              <a:t>4. </a:t>
            </a:r>
            <a:r>
              <a:rPr lang="uk-UA" b="1" dirty="0" smtClean="0"/>
              <a:t>Наведи приклади виконавців та системи</a:t>
            </a:r>
          </a:p>
          <a:p>
            <a:pPr marL="457200" indent="-457200"/>
            <a:r>
              <a:rPr lang="uk-UA" b="1" dirty="0" smtClean="0"/>
              <a:t>команд</a:t>
            </a:r>
            <a:endParaRPr lang="uk-UA" b="1" i="1" dirty="0" smtClean="0"/>
          </a:p>
        </p:txBody>
      </p:sp>
      <p:pic>
        <p:nvPicPr>
          <p:cNvPr id="1026" name="Picture 2" descr="C:\Users\Admin\Desktop\підсумок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71810"/>
            <a:ext cx="3238492" cy="3238492"/>
          </a:xfrm>
          <a:prstGeom prst="rect">
            <a:avLst/>
          </a:prstGeom>
          <a:noFill/>
        </p:spPr>
      </p:pic>
      <p:sp>
        <p:nvSpPr>
          <p:cNvPr id="9" name="Прямокутник 8"/>
          <p:cNvSpPr/>
          <p:nvPr/>
        </p:nvSpPr>
        <p:spPr>
          <a:xfrm>
            <a:off x="3714744" y="78579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Підсумок </a:t>
            </a:r>
          </a:p>
          <a:p>
            <a:pPr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уроку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3286116" y="2214554"/>
            <a:ext cx="557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1. </a:t>
            </a:r>
            <a:r>
              <a:rPr lang="uk-UA" b="1" i="1" dirty="0" smtClean="0"/>
              <a:t>Якими способами можуть подаватися команди  виконавцям?</a:t>
            </a:r>
            <a:endParaRPr lang="uk-UA" b="1" i="1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3286116" y="2786058"/>
            <a:ext cx="5030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uk-UA" b="1" dirty="0" smtClean="0">
                <a:solidFill>
                  <a:srgbClr val="FF0000"/>
                </a:solidFill>
              </a:rPr>
              <a:t>2. </a:t>
            </a:r>
            <a:r>
              <a:rPr lang="uk-UA" b="1" i="1" dirty="0" smtClean="0"/>
              <a:t>Наведи приклади словесного подання </a:t>
            </a:r>
          </a:p>
          <a:p>
            <a:pPr marL="342900" indent="-342900"/>
            <a:r>
              <a:rPr lang="uk-UA" b="1" i="1" dirty="0" smtClean="0"/>
              <a:t>команди.</a:t>
            </a:r>
          </a:p>
        </p:txBody>
      </p:sp>
    </p:spTree>
    <p:extLst>
      <p:ext uri="{BB962C8B-B14F-4D97-AF65-F5344CB8AC3E}">
        <p14:creationId xmlns:p14="http://schemas.microsoft.com/office/powerpoint/2010/main" xmlns="" val="183776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кутник 9"/>
          <p:cNvSpPr/>
          <p:nvPr/>
        </p:nvSpPr>
        <p:spPr>
          <a:xfrm>
            <a:off x="3571868" y="78579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Алгоритми і виконавці</a:t>
            </a:r>
          </a:p>
        </p:txBody>
      </p:sp>
      <p:sp>
        <p:nvSpPr>
          <p:cNvPr id="18434" name="AutoShape 2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36" name="AutoShape 4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" name="Прямокутник 13"/>
          <p:cNvSpPr/>
          <p:nvPr/>
        </p:nvSpPr>
        <p:spPr>
          <a:xfrm>
            <a:off x="500034" y="2000240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/>
              <a:t>Пригадаємо деякі команди із системи команд комп'ютерного виконавця Рудого кота.</a:t>
            </a:r>
          </a:p>
        </p:txBody>
      </p:sp>
      <p:graphicFrame>
        <p:nvGraphicFramePr>
          <p:cNvPr id="15" name="Таблиця 14"/>
          <p:cNvGraphicFramePr>
            <a:graphicFrameLocks noGrp="1"/>
          </p:cNvGraphicFramePr>
          <p:nvPr/>
        </p:nvGraphicFramePr>
        <p:xfrm>
          <a:off x="285719" y="2857496"/>
          <a:ext cx="8572561" cy="3634752"/>
        </p:xfrm>
        <a:graphic>
          <a:graphicData uri="http://schemas.openxmlformats.org/drawingml/2006/table">
            <a:tbl>
              <a:tblPr firstRow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{69012ECD-51FC-41F1-AA8D-1B2483CD663E}</a:tableStyleId>
              </a:tblPr>
              <a:tblGrid>
                <a:gridCol w="2286017"/>
                <a:gridCol w="3429024"/>
                <a:gridCol w="2857520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Дія</a:t>
                      </a:r>
                      <a:endParaRPr lang="uk-U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Команда</a:t>
                      </a:r>
                      <a:endParaRPr lang="uk-U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Призначення</a:t>
                      </a:r>
                      <a:endParaRPr lang="uk-U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8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 dirty="0" smtClean="0"/>
                        <a:t>Рухається</a:t>
                      </a:r>
                      <a:endParaRPr lang="uk-UA" sz="2000" b="1" i="1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i="1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i="1" noProof="0" dirty="0" smtClean="0"/>
                        <a:t>Виконавець переміщується на 10 кроків</a:t>
                      </a:r>
                      <a:endParaRPr lang="uk-UA" sz="2000" b="1" i="1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000" b="1" i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Повертає</a:t>
                      </a:r>
                      <a:endParaRPr lang="uk-UA" sz="2000" b="1" i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endParaRPr lang="uk-UA" sz="2000" b="1" i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2000" b="1" i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Виконавець повертається у вказаному напрямку — ліворуч, праворуч, вгору, вниз</a:t>
                      </a:r>
                      <a:endParaRPr lang="uk-UA" sz="2000" b="1" i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7" name="Picture 3" descr="C:\Users\Admin\Desktop\Без имени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429000"/>
            <a:ext cx="3406130" cy="1081092"/>
          </a:xfrm>
          <a:prstGeom prst="rect">
            <a:avLst/>
          </a:prstGeom>
          <a:noFill/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 descr="C:\Users\Admin\Desktop\9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3" y="5072074"/>
            <a:ext cx="3214710" cy="928693"/>
          </a:xfrm>
          <a:prstGeom prst="rect">
            <a:avLst/>
          </a:prstGeom>
          <a:noFill/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C:\Users\Admin\Desktop\інформат. 4 клас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71677"/>
            <a:ext cx="3143272" cy="4071023"/>
          </a:xfrm>
          <a:prstGeom prst="rect">
            <a:avLst/>
          </a:prstGeom>
          <a:noFill/>
        </p:spPr>
      </p:pic>
      <p:sp>
        <p:nvSpPr>
          <p:cNvPr id="7" name="Округлена прямокутна виноска 6"/>
          <p:cNvSpPr/>
          <p:nvPr/>
        </p:nvSpPr>
        <p:spPr>
          <a:xfrm>
            <a:off x="4786314" y="2643182"/>
            <a:ext cx="3000396" cy="857256"/>
          </a:xfrm>
          <a:prstGeom prst="wedgeRoundRectCallout">
            <a:avLst>
              <a:gd name="adj1" fmla="val -95613"/>
              <a:gd name="adj2" fmla="val 48998"/>
              <a:gd name="adj3" fmla="val 16667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Проаналізувати </a:t>
            </a:r>
          </a:p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Ст. 94-98</a:t>
            </a:r>
            <a:endParaRPr lang="uk-UA" b="1" i="1" dirty="0">
              <a:solidFill>
                <a:schemeClr val="tx1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3643306" y="64291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Домашнє завдання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3714744" y="6357958"/>
            <a:ext cx="500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Матеріал з сайту:</a:t>
            </a:r>
            <a:r>
              <a:rPr lang="en-US" dirty="0" smtClean="0">
                <a:hlinkClick r:id="rId4"/>
              </a:rPr>
              <a:t>http://terehovskiy.at.ua/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83776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4" name="AutoShape 2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36" name="AutoShape 4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aphicFrame>
        <p:nvGraphicFramePr>
          <p:cNvPr id="6" name="Таблиця 5"/>
          <p:cNvGraphicFramePr>
            <a:graphicFrameLocks noGrp="1"/>
          </p:cNvGraphicFramePr>
          <p:nvPr/>
        </p:nvGraphicFramePr>
        <p:xfrm>
          <a:off x="357158" y="2000240"/>
          <a:ext cx="8501121" cy="428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71768"/>
                <a:gridCol w="3095646"/>
                <a:gridCol w="2833707"/>
              </a:tblGrid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/>
                        <a:t>Повертається </a:t>
                      </a:r>
                    </a:p>
                    <a:p>
                      <a:pPr algn="ctr"/>
                      <a:r>
                        <a:rPr lang="uk-UA" b="1" i="1" dirty="0" smtClean="0"/>
                        <a:t>назад</a:t>
                      </a:r>
                      <a:endParaRPr lang="uk-UA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/>
                        <a:t>Виконавець доходить до краю  сцени та повертається назад</a:t>
                      </a:r>
                      <a:endParaRPr lang="uk-UA" b="1" i="1" dirty="0"/>
                    </a:p>
                  </a:txBody>
                  <a:tcPr anchor="ctr"/>
                </a:tc>
              </a:tr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/>
                        <a:t>Змінюється</a:t>
                      </a:r>
                      <a:endParaRPr lang="uk-UA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/>
                        <a:t>Виконавець змінює свій розмір на 30 одиниць</a:t>
                      </a:r>
                      <a:endParaRPr lang="uk-UA" b="1" i="1" dirty="0"/>
                    </a:p>
                  </a:txBody>
                  <a:tcPr anchor="ctr"/>
                </a:tc>
              </a:tr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/>
                        <a:t>Повертає</a:t>
                      </a:r>
                      <a:r>
                        <a:rPr lang="uk-UA" b="1" i="1" baseline="0" dirty="0" smtClean="0"/>
                        <a:t> дії</a:t>
                      </a:r>
                      <a:endParaRPr lang="uk-UA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/>
                        <a:t>Багаторазове  виконання команд, які розміщені</a:t>
                      </a:r>
                      <a:r>
                        <a:rPr lang="uk-UA" b="1" i="1" baseline="0" dirty="0" smtClean="0"/>
                        <a:t> всередині</a:t>
                      </a:r>
                      <a:endParaRPr lang="uk-UA" b="1" i="1" dirty="0"/>
                    </a:p>
                  </a:txBody>
                  <a:tcPr anchor="ctr"/>
                </a:tc>
              </a:tr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/>
                        <a:t>Починає виконувати алгоритм</a:t>
                      </a:r>
                      <a:endParaRPr lang="uk-UA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/>
                        <a:t>Після</a:t>
                      </a:r>
                      <a:r>
                        <a:rPr lang="uk-UA" b="1" i="1" baseline="0" dirty="0" smtClean="0"/>
                        <a:t> вибору  виконавці починають виконувати алгоритм</a:t>
                      </a:r>
                      <a:endParaRPr lang="uk-UA" b="1" i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050" name="Picture 2" descr="C:\Users\Admin\Desktop\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214554"/>
            <a:ext cx="3059410" cy="714380"/>
          </a:xfrm>
          <a:prstGeom prst="rect">
            <a:avLst/>
          </a:prstGeom>
          <a:noFill/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C:\Users\Admin\Desktop\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3214686"/>
            <a:ext cx="3079800" cy="719141"/>
          </a:xfrm>
          <a:prstGeom prst="rect">
            <a:avLst/>
          </a:prstGeom>
          <a:noFill/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C:\Users\Admin\Desktop\4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4286256"/>
            <a:ext cx="1571636" cy="892975"/>
          </a:xfrm>
          <a:prstGeom prst="rect">
            <a:avLst/>
          </a:prstGeom>
          <a:noFill/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3" name="Picture 5" descr="C:\Users\Admin\Desktop\5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5357826"/>
            <a:ext cx="2272039" cy="785818"/>
          </a:xfrm>
          <a:prstGeom prst="rect">
            <a:avLst/>
          </a:prstGeom>
          <a:noFill/>
          <a:effectLst>
            <a:outerShdw blurRad="25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4" name="Picture 6" descr="C:\Users\Admin\Desktop\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58214" y="5286388"/>
            <a:ext cx="317500" cy="317500"/>
          </a:xfrm>
          <a:prstGeom prst="rect">
            <a:avLst/>
          </a:prstGeom>
          <a:noFill/>
        </p:spPr>
      </p:pic>
      <p:sp>
        <p:nvSpPr>
          <p:cNvPr id="12" name="Прямокутник 11"/>
          <p:cNvSpPr/>
          <p:nvPr/>
        </p:nvSpPr>
        <p:spPr>
          <a:xfrm>
            <a:off x="3571868" y="78579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Алгоритми і виконавці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кутник 17"/>
          <p:cNvSpPr/>
          <p:nvPr/>
        </p:nvSpPr>
        <p:spPr>
          <a:xfrm>
            <a:off x="500034" y="2071678"/>
            <a:ext cx="8072494" cy="4154984"/>
          </a:xfrm>
          <a:prstGeom prst="rect">
            <a:avLst/>
          </a:prstGeom>
          <a:effectLst>
            <a:outerShdw blurRad="381000" dist="38100" dir="5700000" sx="196000" sy="196000" algn="tl" rotWithShape="0">
              <a:srgbClr val="FFFF00">
                <a:alpha val="51000"/>
              </a:srgb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/>
              <a:t>Виконавши алгоритм, виконавець повинен досягнути поставленої мети: виготовити потрібну деталь, дістатися необхідного місця, приготувати страву, обчислити значення арифметичного виразу тощо.</a:t>
            </a:r>
          </a:p>
          <a:p>
            <a:pPr indent="457200" algn="just"/>
            <a:r>
              <a:rPr lang="uk-UA" sz="2400" b="1" i="1" dirty="0" smtClean="0"/>
              <a:t>Подавати алгоритми можна, послідовно записуючи команди одну за одною. Для зручності ми ще й нумерували їх. А можна зобразити алгоритми у вигляді схеми, тобто подати графічно.</a:t>
            </a:r>
          </a:p>
          <a:p>
            <a:pPr indent="457200" algn="just"/>
            <a:endParaRPr lang="uk-UA" sz="2400" b="1" i="1" dirty="0"/>
          </a:p>
        </p:txBody>
      </p:sp>
      <p:sp>
        <p:nvSpPr>
          <p:cNvPr id="5" name="Прямокутник 4"/>
          <p:cNvSpPr/>
          <p:nvPr/>
        </p:nvSpPr>
        <p:spPr>
          <a:xfrm>
            <a:off x="3571868" y="78579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Алгоритми і виконавці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кутник 14"/>
          <p:cNvSpPr/>
          <p:nvPr/>
        </p:nvSpPr>
        <p:spPr>
          <a:xfrm>
            <a:off x="3714744" y="6357958"/>
            <a:ext cx="500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Матеріал з сайту:</a:t>
            </a:r>
            <a:r>
              <a:rPr lang="en-US" dirty="0" smtClean="0">
                <a:hlinkClick r:id="rId3"/>
              </a:rPr>
              <a:t>http://terehovskiy.at.ua/</a:t>
            </a:r>
            <a:endParaRPr lang="uk-UA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714348" y="285749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uk-UA" sz="2400" b="1" i="1" dirty="0" smtClean="0"/>
              <a:t>Зі схемами тобі доводилося працювати на уроках української мови та математики. Ось як можна подати один з алгоритмів, яким часто доводиться користуватися на уроках української мови.</a:t>
            </a:r>
            <a:endParaRPr lang="uk-UA" sz="2400" b="1" i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2000240"/>
            <a:ext cx="2491780" cy="4170532"/>
          </a:xfrm>
          <a:prstGeom prst="rect">
            <a:avLst/>
          </a:prstGeom>
          <a:ln>
            <a:noFill/>
          </a:ln>
          <a:effectLst>
            <a:outerShdw blurRad="431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Прямокутник 17"/>
          <p:cNvSpPr/>
          <p:nvPr/>
        </p:nvSpPr>
        <p:spPr>
          <a:xfrm>
            <a:off x="1214414" y="2071678"/>
            <a:ext cx="4131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i="1" dirty="0" smtClean="0"/>
              <a:t>Алгоритм «Будова слова»</a:t>
            </a:r>
            <a:endParaRPr lang="uk-UA" sz="2400" b="1" i="1" dirty="0"/>
          </a:p>
        </p:txBody>
      </p:sp>
      <p:sp>
        <p:nvSpPr>
          <p:cNvPr id="9" name="Прямокутник 8"/>
          <p:cNvSpPr/>
          <p:nvPr/>
        </p:nvSpPr>
        <p:spPr>
          <a:xfrm>
            <a:off x="3571868" y="78579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Алгоритми і виконавці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круглений прямокутник 6"/>
          <p:cNvSpPr/>
          <p:nvPr/>
        </p:nvSpPr>
        <p:spPr>
          <a:xfrm>
            <a:off x="571472" y="2000240"/>
            <a:ext cx="8143932" cy="1857388"/>
          </a:xfrm>
          <a:prstGeom prst="roundRect">
            <a:avLst>
              <a:gd name="adj" fmla="val 10188"/>
            </a:avLst>
          </a:prstGeom>
          <a:solidFill>
            <a:srgbClr val="FF0000">
              <a:alpha val="11000"/>
            </a:srgbClr>
          </a:solidFill>
          <a:ln w="114300" cmpd="thickThin">
            <a:solidFill>
              <a:srgbClr val="7030A0">
                <a:alpha val="55000"/>
              </a:srgb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2143108" y="2143116"/>
            <a:ext cx="6000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defRPr/>
            </a:pPr>
            <a:r>
              <a:rPr lang="uk-UA" sz="2400" b="1" i="1" kern="0" dirty="0" smtClean="0">
                <a:latin typeface="Verdana"/>
              </a:rPr>
              <a:t>Графічне    подання    алгоритму    називають </a:t>
            </a:r>
            <a:r>
              <a:rPr lang="uk-UA" sz="2400" b="1" i="1" kern="0" dirty="0" smtClean="0">
                <a:solidFill>
                  <a:srgbClr val="FF0000"/>
                </a:solidFill>
                <a:latin typeface="Verdana"/>
              </a:rPr>
              <a:t>блок-схемою алгоритму.</a:t>
            </a:r>
            <a:endParaRPr lang="uk-UA" sz="2400" b="1" i="1" kern="0" dirty="0">
              <a:solidFill>
                <a:srgbClr val="FF0000"/>
              </a:solidFill>
              <a:latin typeface="Verdana"/>
            </a:endParaRPr>
          </a:p>
        </p:txBody>
      </p:sp>
      <p:pic>
        <p:nvPicPr>
          <p:cNvPr id="11" name="Picture 4" descr="C:\Users\Admin\Desktop\2013013101013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3116"/>
            <a:ext cx="1966646" cy="1428760"/>
          </a:xfrm>
          <a:prstGeom prst="rect">
            <a:avLst/>
          </a:prstGeom>
          <a:noFill/>
        </p:spPr>
      </p:pic>
      <p:pic>
        <p:nvPicPr>
          <p:cNvPr id="3074" name="Picture 2" descr="C:\Users\Admin\Desktop\image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714876" y="3809405"/>
            <a:ext cx="3757922" cy="3048595"/>
          </a:xfrm>
          <a:prstGeom prst="rect">
            <a:avLst/>
          </a:prstGeom>
          <a:noFill/>
        </p:spPr>
      </p:pic>
      <p:pic>
        <p:nvPicPr>
          <p:cNvPr id="3075" name="Picture 3" descr="C:\Users\Admin\Desktop\images (3)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4071942"/>
            <a:ext cx="2714645" cy="2262204"/>
          </a:xfrm>
          <a:prstGeom prst="rect">
            <a:avLst/>
          </a:prstGeom>
          <a:noFill/>
        </p:spPr>
      </p:pic>
      <p:sp>
        <p:nvSpPr>
          <p:cNvPr id="10" name="Прямокутник 9"/>
          <p:cNvSpPr/>
          <p:nvPr/>
        </p:nvSpPr>
        <p:spPr>
          <a:xfrm>
            <a:off x="3571868" y="78579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Алгоритми і виконавці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кутник 8"/>
          <p:cNvSpPr/>
          <p:nvPr/>
        </p:nvSpPr>
        <p:spPr>
          <a:xfrm>
            <a:off x="571472" y="2000240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sz="2400" b="1" i="1" dirty="0" smtClean="0"/>
              <a:t>Команди на блок-схемі розташовують усередині прямокутників. А стрілки, що з'єднують прямокутники, показують, яку команду треба виконати після якої. Початок та кінець алгоритму позначають спеціальними блоками.</a:t>
            </a: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571472" y="4000504"/>
            <a:ext cx="8143932" cy="1857388"/>
          </a:xfrm>
          <a:prstGeom prst="roundRect">
            <a:avLst>
              <a:gd name="adj" fmla="val 10188"/>
            </a:avLst>
          </a:prstGeom>
          <a:solidFill>
            <a:srgbClr val="FF0000">
              <a:alpha val="11000"/>
            </a:srgbClr>
          </a:solidFill>
          <a:ln w="114300" cmpd="thickThin">
            <a:solidFill>
              <a:srgbClr val="7030A0">
                <a:alpha val="55000"/>
              </a:srgb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2143108" y="4143380"/>
            <a:ext cx="6000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defRPr/>
            </a:pPr>
            <a:r>
              <a:rPr lang="uk-UA" sz="2400" b="1" i="1" kern="0" dirty="0" smtClean="0">
                <a:latin typeface="Verdana"/>
              </a:rPr>
              <a:t>Алгоритми, у яких команди виконуються послідовно в порядку їх запису називають </a:t>
            </a:r>
            <a:r>
              <a:rPr lang="uk-UA" sz="2400" b="1" i="1" kern="0" dirty="0" smtClean="0">
                <a:solidFill>
                  <a:srgbClr val="FF0000"/>
                </a:solidFill>
                <a:latin typeface="Verdana"/>
              </a:rPr>
              <a:t>алгоритмами слідування.</a:t>
            </a:r>
            <a:endParaRPr lang="uk-UA" sz="2400" b="1" i="1" kern="0" dirty="0">
              <a:solidFill>
                <a:srgbClr val="FF0000"/>
              </a:solidFill>
              <a:latin typeface="Verdana"/>
            </a:endParaRPr>
          </a:p>
        </p:txBody>
      </p:sp>
      <p:pic>
        <p:nvPicPr>
          <p:cNvPr id="13" name="Picture 4" descr="C:\Users\Admin\Desktop\2013013101013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143380"/>
            <a:ext cx="1966646" cy="1428760"/>
          </a:xfrm>
          <a:prstGeom prst="rect">
            <a:avLst/>
          </a:prstGeom>
          <a:noFill/>
        </p:spPr>
      </p:pic>
      <p:sp>
        <p:nvSpPr>
          <p:cNvPr id="10" name="Прямокутник 9"/>
          <p:cNvSpPr/>
          <p:nvPr/>
        </p:nvSpPr>
        <p:spPr>
          <a:xfrm>
            <a:off x="3571868" y="78579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Алгоритми і виконавці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Округлений прямокутник 10"/>
          <p:cNvSpPr/>
          <p:nvPr/>
        </p:nvSpPr>
        <p:spPr>
          <a:xfrm>
            <a:off x="571472" y="2428868"/>
            <a:ext cx="8143932" cy="2500330"/>
          </a:xfrm>
          <a:prstGeom prst="roundRect">
            <a:avLst>
              <a:gd name="adj" fmla="val 10188"/>
            </a:avLst>
          </a:prstGeom>
          <a:solidFill>
            <a:srgbClr val="FFFF00">
              <a:alpha val="41000"/>
            </a:srgbClr>
          </a:solidFill>
          <a:ln w="114300" cmpd="thickThin">
            <a:solidFill>
              <a:srgbClr val="7030A0">
                <a:alpha val="55000"/>
              </a:srgb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" name="Picture 4" descr="C:\Users\Admin\Desktop\2013013101013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71744"/>
            <a:ext cx="1966646" cy="1428760"/>
          </a:xfrm>
          <a:prstGeom prst="rect">
            <a:avLst/>
          </a:prstGeom>
          <a:noFill/>
        </p:spPr>
      </p:pic>
      <p:grpSp>
        <p:nvGrpSpPr>
          <p:cNvPr id="10" name="Групувати 9"/>
          <p:cNvGrpSpPr/>
          <p:nvPr/>
        </p:nvGrpSpPr>
        <p:grpSpPr>
          <a:xfrm>
            <a:off x="2143108" y="2571744"/>
            <a:ext cx="6000792" cy="2308324"/>
            <a:chOff x="2143108" y="2571744"/>
            <a:chExt cx="6000792" cy="2308324"/>
          </a:xfrm>
        </p:grpSpPr>
        <p:sp>
          <p:nvSpPr>
            <p:cNvPr id="12" name="Прямокутник 11"/>
            <p:cNvSpPr/>
            <p:nvPr/>
          </p:nvSpPr>
          <p:spPr>
            <a:xfrm>
              <a:off x="2143108" y="2571744"/>
              <a:ext cx="6000792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indent="457200" algn="just">
                <a:defRPr/>
              </a:pPr>
              <a:r>
                <a:rPr lang="uk-UA" sz="2400" b="1" i="1" kern="0" dirty="0" smtClean="0">
                  <a:latin typeface="Verdana"/>
                </a:rPr>
                <a:t>Програму </a:t>
              </a:r>
              <a:r>
                <a:rPr lang="en-US" sz="2400" b="1" i="1" kern="0" dirty="0" err="1" smtClean="0">
                  <a:solidFill>
                    <a:srgbClr val="FF0000"/>
                  </a:solidFill>
                  <a:latin typeface="Verdana"/>
                </a:rPr>
                <a:t>Scr</a:t>
              </a:r>
              <a:r>
                <a:rPr lang="uk-UA" sz="2400" b="1" i="1" kern="0" dirty="0" smtClean="0">
                  <a:solidFill>
                    <a:srgbClr val="FF0000"/>
                  </a:solidFill>
                  <a:latin typeface="Verdana"/>
                </a:rPr>
                <a:t>а</a:t>
              </a:r>
              <a:r>
                <a:rPr lang="en-US" sz="2400" b="1" i="1" kern="0" dirty="0" err="1" smtClean="0">
                  <a:solidFill>
                    <a:srgbClr val="FF0000"/>
                  </a:solidFill>
                  <a:latin typeface="Verdana"/>
                </a:rPr>
                <a:t>tch</a:t>
              </a:r>
              <a:r>
                <a:rPr lang="uk-UA" sz="2400" b="1" i="1" kern="0" dirty="0" smtClean="0">
                  <a:latin typeface="Verdana"/>
                </a:rPr>
                <a:t> можна запустити на виконання, використовуючи значок     </a:t>
              </a:r>
            </a:p>
            <a:p>
              <a:pPr lvl="0" indent="457200" algn="just">
                <a:defRPr/>
              </a:pPr>
              <a:r>
                <a:rPr lang="uk-UA" sz="2400" b="1" i="1" kern="0" dirty="0" smtClean="0">
                  <a:latin typeface="Verdana"/>
                </a:rPr>
                <a:t>на робочому столі або відповідну команду головного меню</a:t>
              </a:r>
              <a:endParaRPr lang="uk-UA" sz="2400" b="1" i="1" kern="0" dirty="0">
                <a:latin typeface="Verdana"/>
              </a:endParaRPr>
            </a:p>
          </p:txBody>
        </p:sp>
        <p:pic>
          <p:nvPicPr>
            <p:cNvPr id="1026" name="Picture 2" descr="C:\Users\Admin\Desktop\завантаження (1)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58016" y="3286124"/>
              <a:ext cx="512197" cy="571504"/>
            </a:xfrm>
            <a:prstGeom prst="rect">
              <a:avLst/>
            </a:prstGeom>
            <a:noFill/>
          </p:spPr>
        </p:pic>
      </p:grpSp>
      <p:pic>
        <p:nvPicPr>
          <p:cNvPr id="18434" name="Picture 2" descr="https://upload.wikimedia.org/wikipedia/commons/4/4f/Scratch_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5074062"/>
            <a:ext cx="1928826" cy="1783938"/>
          </a:xfrm>
          <a:prstGeom prst="rect">
            <a:avLst/>
          </a:prstGeom>
          <a:noFill/>
        </p:spPr>
      </p:pic>
      <p:sp>
        <p:nvSpPr>
          <p:cNvPr id="14" name="Прямокутник 13"/>
          <p:cNvSpPr/>
          <p:nvPr/>
        </p:nvSpPr>
        <p:spPr>
          <a:xfrm>
            <a:off x="3571868" y="78579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Алгоритми і виконавці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71678"/>
            <a:ext cx="3500462" cy="265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Округлений прямокутник 9"/>
          <p:cNvSpPr/>
          <p:nvPr/>
        </p:nvSpPr>
        <p:spPr>
          <a:xfrm>
            <a:off x="357158" y="4286256"/>
            <a:ext cx="571504" cy="500066"/>
          </a:xfrm>
          <a:prstGeom prst="roundRect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428596" y="3357562"/>
            <a:ext cx="3500462" cy="428628"/>
          </a:xfrm>
          <a:prstGeom prst="roundRect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071678"/>
            <a:ext cx="4310789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Округлений прямокутник 14"/>
          <p:cNvSpPr/>
          <p:nvPr/>
        </p:nvSpPr>
        <p:spPr>
          <a:xfrm>
            <a:off x="4214810" y="3357562"/>
            <a:ext cx="1285884" cy="428628"/>
          </a:xfrm>
          <a:prstGeom prst="roundRect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/>
          <p:cNvSpPr/>
          <p:nvPr/>
        </p:nvSpPr>
        <p:spPr>
          <a:xfrm>
            <a:off x="3571868" y="78579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Алгоритми і виконавці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естибюль">
  <a:themeElements>
    <a:clrScheme name="Вестибюль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естибюль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Вестибюль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3617</TotalTime>
  <Words>598</Words>
  <Application>Microsoft Office PowerPoint</Application>
  <PresentationFormat>Екран (4:3)</PresentationFormat>
  <Paragraphs>122</Paragraphs>
  <Slides>20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1" baseType="lpstr">
      <vt:lpstr>Вестибюль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596</cp:revision>
  <dcterms:created xsi:type="dcterms:W3CDTF">2015-07-30T12:36:53Z</dcterms:created>
  <dcterms:modified xsi:type="dcterms:W3CDTF">2016-02-03T19:29:32Z</dcterms:modified>
</cp:coreProperties>
</file>