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80" r:id="rId3"/>
    <p:sldId id="304" r:id="rId4"/>
    <p:sldId id="306" r:id="rId5"/>
    <p:sldId id="305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273" r:id="rId14"/>
    <p:sldId id="272" r:id="rId15"/>
    <p:sldId id="287" r:id="rId16"/>
    <p:sldId id="298" r:id="rId17"/>
    <p:sldId id="290" r:id="rId18"/>
    <p:sldId id="302" r:id="rId19"/>
    <p:sldId id="282" r:id="rId20"/>
    <p:sldId id="283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6C1A"/>
    <a:srgbClr val="E335D7"/>
    <a:srgbClr val="FFFF8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ітлий стиль 2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17" autoAdjust="0"/>
    <p:restoredTop sz="94660"/>
  </p:normalViewPr>
  <p:slideViewPr>
    <p:cSldViewPr>
      <p:cViewPr>
        <p:scale>
          <a:sx n="66" d="100"/>
          <a:sy n="66" d="100"/>
        </p:scale>
        <p:origin x="-12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D7DBC-FFDA-4ACF-8191-B7DED54EB88E}" type="datetimeFigureOut">
              <a:rPr lang="uk-UA" smtClean="0"/>
              <a:pPr/>
              <a:t>12.02.2016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A5738-4BA5-40B3-855F-7318E1F5365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6476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11</a:t>
            </a:fld>
            <a:endParaRPr lang="uk-U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12</a:t>
            </a:fld>
            <a:endParaRPr lang="uk-U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15</a:t>
            </a:fld>
            <a:endParaRPr lang="uk-U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17</a:t>
            </a:fld>
            <a:endParaRPr lang="uk-U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18</a:t>
            </a:fld>
            <a:endParaRPr lang="uk-U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19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9</a:t>
            </a:fld>
            <a:endParaRPr 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й трикут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іліні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іліні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іліні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 сполучна ліні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45B5BB-DD34-4A2D-857A-5C0C08D56356}" type="datetimeFigureOut">
              <a:rPr lang="uk-UA" smtClean="0"/>
              <a:pPr/>
              <a:t>12.02.2016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12.02.2016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12.02.2016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12.02.2016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12.02.2016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12.02.2016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12.02.2016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12.02.2016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12.02.2016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12.02.2016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45B5BB-DD34-4A2D-857A-5C0C08D56356}" type="datetimeFigureOut">
              <a:rPr lang="uk-UA" smtClean="0"/>
              <a:pPr/>
              <a:t>12.02.2016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іліні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кутний трикут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іліні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іліні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кутний трикут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45B5BB-DD34-4A2D-857A-5C0C08D56356}" type="datetimeFigureOut">
              <a:rPr lang="uk-UA" smtClean="0"/>
              <a:pPr/>
              <a:t>12.02.2016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erehovskiy.at.u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://terehovskiy.at.ua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hyperlink" Target="http://terehovskiy.at.ua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rehovskiy.at.u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кутник 9"/>
          <p:cNvSpPr/>
          <p:nvPr/>
        </p:nvSpPr>
        <p:spPr>
          <a:xfrm>
            <a:off x="2786050" y="857232"/>
            <a:ext cx="615410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Урок №22.</a:t>
            </a:r>
          </a:p>
          <a:p>
            <a:pPr algn="ctr"/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Істинні та хибні висловлювання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3714744" y="6357958"/>
            <a:ext cx="500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Матеріал з сайту:</a:t>
            </a:r>
            <a:r>
              <a:rPr lang="en-US" dirty="0" smtClean="0">
                <a:hlinkClick r:id="rId3"/>
              </a:rPr>
              <a:t>http://terehovskiy.at.ua/</a:t>
            </a:r>
            <a:endParaRPr lang="uk-UA" dirty="0"/>
          </a:p>
        </p:txBody>
      </p:sp>
      <p:sp>
        <p:nvSpPr>
          <p:cNvPr id="1028" name="AutoShape 4" descr="Результат пошуку зображень за запитом &quot;мережа інтернет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0" name="AutoShape 6" descr="Результат пошуку зображень за запитом &quot;мережа інтернет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2" name="AutoShape 4" descr="Результат пошуку зображень за запитом &quot;спілкуватися з друзями в інтернет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" name="Picture 2" descr="C:\Users\Admin\Desktop\системний блок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626" y="2143116"/>
            <a:ext cx="3500462" cy="3500462"/>
          </a:xfrm>
          <a:prstGeom prst="rect">
            <a:avLst/>
          </a:prstGeom>
          <a:noFill/>
        </p:spPr>
      </p:pic>
      <p:sp>
        <p:nvSpPr>
          <p:cNvPr id="14" name="Прямокутник 13"/>
          <p:cNvSpPr/>
          <p:nvPr/>
        </p:nvSpPr>
        <p:spPr>
          <a:xfrm>
            <a:off x="3857620" y="2285992"/>
            <a:ext cx="46434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Мудрунчик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uk-UA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Елзіком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чекали Ганнусю біля школи на лавочці.</a:t>
            </a:r>
          </a:p>
          <a:p>
            <a:pPr indent="457200" algn="just"/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Раптом друзі почули, як сперечалися дві дівчинки, що сиділи неподалік. До них долетіли слова «істинне» та «хибне».</a:t>
            </a:r>
          </a:p>
        </p:txBody>
      </p:sp>
      <p:pic>
        <p:nvPicPr>
          <p:cNvPr id="2" name="Picture 2" descr="C:\Users\Admin\Desktop\89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4214818"/>
            <a:ext cx="4690672" cy="2195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8786842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кутник 9"/>
          <p:cNvSpPr/>
          <p:nvPr/>
        </p:nvSpPr>
        <p:spPr>
          <a:xfrm>
            <a:off x="3500430" y="71435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Істинні та хибні висловлювання</a:t>
            </a:r>
          </a:p>
          <a:p>
            <a:pPr algn="ctr"/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8434" name="AutoShape 2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36" name="AutoShape 4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Прямокутник 11"/>
          <p:cNvSpPr/>
          <p:nvPr/>
        </p:nvSpPr>
        <p:spPr>
          <a:xfrm>
            <a:off x="214282" y="2071678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Тепер розглянемо інше висловлювання: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1214414" y="2571744"/>
            <a:ext cx="5729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/>
            <a:r>
              <a:rPr lang="uk-UA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Риби живуть на деревах</a:t>
            </a:r>
            <a:r>
              <a:rPr lang="uk-UA" sz="3200" b="1" i="1" dirty="0" smtClean="0">
                <a:solidFill>
                  <a:srgbClr val="00B0F0"/>
                </a:solidFill>
              </a:rPr>
              <a:t>.</a:t>
            </a:r>
            <a:endParaRPr lang="uk-UA" sz="3200" b="1" i="1" dirty="0">
              <a:solidFill>
                <a:srgbClr val="00B0F0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857224" y="3143248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висловлювання хибне. Його заперечення також можна утворити, додавши частку </a:t>
            </a:r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не:</a:t>
            </a:r>
            <a:endParaRPr lang="uk-UA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928662" y="4000504"/>
            <a:ext cx="6476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/>
            <a:r>
              <a:rPr lang="uk-UA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Риби </a:t>
            </a:r>
            <a:r>
              <a:rPr lang="uk-UA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uk-UA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живуть на деревах</a:t>
            </a:r>
            <a:r>
              <a:rPr lang="uk-UA" sz="3200" b="1" i="1" dirty="0" smtClean="0">
                <a:solidFill>
                  <a:srgbClr val="00B0F0"/>
                </a:solidFill>
              </a:rPr>
              <a:t>.</a:t>
            </a:r>
            <a:endParaRPr lang="uk-UA" sz="3200" b="1" i="1" dirty="0">
              <a:solidFill>
                <a:srgbClr val="00B0F0"/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428596" y="4714884"/>
            <a:ext cx="6429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Тепер ми отримали істинне </a:t>
            </a:r>
          </a:p>
          <a:p>
            <a:pPr indent="457200" algn="just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висловлювання.</a:t>
            </a:r>
          </a:p>
        </p:txBody>
      </p:sp>
      <p:pic>
        <p:nvPicPr>
          <p:cNvPr id="46082" name="Picture 2" descr="C:\Users\Admin\Desktop\7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6518" y="4286255"/>
            <a:ext cx="2290798" cy="2571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8786842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кутник 9"/>
          <p:cNvSpPr/>
          <p:nvPr/>
        </p:nvSpPr>
        <p:spPr>
          <a:xfrm>
            <a:off x="3500430" y="71435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Істинні та хибні висловлювання</a:t>
            </a:r>
          </a:p>
          <a:p>
            <a:pPr algn="ctr"/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8434" name="AutoShape 2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36" name="AutoShape 4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Прямокутник 11"/>
          <p:cNvSpPr/>
          <p:nvPr/>
        </p:nvSpPr>
        <p:spPr>
          <a:xfrm>
            <a:off x="428596" y="2071678"/>
            <a:ext cx="7643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defRPr/>
            </a:pPr>
            <a:endParaRPr lang="uk-UA" sz="2400" b="1" i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571472" y="2143116"/>
            <a:ext cx="8143932" cy="1857388"/>
          </a:xfrm>
          <a:prstGeom prst="roundRect">
            <a:avLst>
              <a:gd name="adj" fmla="val 10188"/>
            </a:avLst>
          </a:prstGeom>
          <a:solidFill>
            <a:srgbClr val="FF0000">
              <a:alpha val="32000"/>
            </a:srgbClr>
          </a:solidFill>
          <a:ln w="114300" cmpd="thickThin">
            <a:solidFill>
              <a:srgbClr val="7030A0">
                <a:alpha val="55000"/>
              </a:srgb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7" name="Picture 4" descr="C:\Users\Admin\Desktop\2013013101013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285992"/>
            <a:ext cx="1966646" cy="1428760"/>
          </a:xfrm>
          <a:prstGeom prst="rect">
            <a:avLst/>
          </a:prstGeom>
          <a:noFill/>
        </p:spPr>
      </p:pic>
      <p:sp>
        <p:nvSpPr>
          <p:cNvPr id="18" name="Прямокутник 17"/>
          <p:cNvSpPr/>
          <p:nvPr/>
        </p:nvSpPr>
        <p:spPr>
          <a:xfrm>
            <a:off x="214282" y="4143380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Розглянемо ще одне висловлювання:</a:t>
            </a:r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1214414" y="4572008"/>
            <a:ext cx="6221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/>
            <a:r>
              <a:rPr lang="uk-UA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Оксанка любить малювати.</a:t>
            </a:r>
            <a:endParaRPr lang="uk-UA" sz="32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кутник 20"/>
          <p:cNvSpPr/>
          <p:nvPr/>
        </p:nvSpPr>
        <p:spPr>
          <a:xfrm>
            <a:off x="285720" y="5143512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 запереченням є висловлювання:</a:t>
            </a:r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1142976" y="5643578"/>
            <a:ext cx="6968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/>
            <a:r>
              <a:rPr lang="uk-UA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Оксанка </a:t>
            </a:r>
            <a:r>
              <a:rPr lang="uk-UA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uk-UA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любить малювати.</a:t>
            </a:r>
            <a:endParaRPr lang="uk-UA" sz="32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2000232" y="2357430"/>
            <a:ext cx="6643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defRPr/>
            </a:pPr>
            <a:r>
              <a:rPr lang="uk-UA" sz="24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 висловлювання </a:t>
            </a:r>
            <a:r>
              <a:rPr lang="uk-UA" sz="2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істинне,</a:t>
            </a:r>
            <a:r>
              <a:rPr lang="uk-UA" sz="24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 його заперечення </a:t>
            </a:r>
            <a:r>
              <a:rPr lang="uk-UA" sz="2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хибне;</a:t>
            </a:r>
            <a:r>
              <a:rPr lang="uk-UA" sz="24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навпаки, якщо висловлювання хибне, його заперечення істинне.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20" grpId="0"/>
      <p:bldP spid="21" grpId="0"/>
      <p:bldP spid="22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8786842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кутник 9"/>
          <p:cNvSpPr/>
          <p:nvPr/>
        </p:nvSpPr>
        <p:spPr>
          <a:xfrm>
            <a:off x="3571868" y="71435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Істинні та хибні висловлювання</a:t>
            </a:r>
          </a:p>
          <a:p>
            <a:pPr algn="ctr"/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8434" name="AutoShape 2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36" name="AutoShape 4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Прямокутник 11"/>
          <p:cNvSpPr/>
          <p:nvPr/>
        </p:nvSpPr>
        <p:spPr>
          <a:xfrm>
            <a:off x="428596" y="2071678"/>
            <a:ext cx="7643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defRPr/>
            </a:pPr>
            <a:endParaRPr lang="uk-UA" sz="2400" b="1" i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1071538" y="2143116"/>
            <a:ext cx="72152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можна сказати, яке з двох наведених висловлювань істинне, бо не відомо, про яку дівчинку йдеться, і чи любить вона малювати. Проте зрозуміло, що якесь одне з цих двох висловлювань є істинним, а друге —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хибним.</a:t>
            </a:r>
            <a:endPara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8" name="AutoShape 2" descr="Результат пошуку зображень за запитом &quot;дівчина малює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4339" name="Picture 3" descr="C:\Users\Admin\Desktop\завантаження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4129092"/>
            <a:ext cx="4000528" cy="2400317"/>
          </a:xfrm>
          <a:prstGeom prst="rect">
            <a:avLst/>
          </a:prstGeom>
          <a:noFill/>
          <a:ln w="44450">
            <a:solidFill>
              <a:srgbClr val="0070C0"/>
            </a:solidFill>
          </a:ln>
          <a:effectLst>
            <a:outerShdw blurRad="3937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кутник 4"/>
          <p:cNvSpPr/>
          <p:nvPr/>
        </p:nvSpPr>
        <p:spPr>
          <a:xfrm>
            <a:off x="4071934" y="1071546"/>
            <a:ext cx="36182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uk-UA" sz="3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Фізхвилинка</a:t>
            </a:r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2050" name="Picture 2" descr="C:\Users\Admin\Desktop\Зарядк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143116"/>
            <a:ext cx="2724150" cy="3467100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71472" y="2714620"/>
            <a:ext cx="53578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Дерева – високі , 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високі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Травичка – низенька, 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низенька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Вітер дерева гойдає, 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гойдає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То вліво, то вправо нахиляє.</a:t>
            </a: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Птахи летять – відлітають,</a:t>
            </a: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 учні тихенько за парти сідають.</a:t>
            </a: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кутник 4"/>
          <p:cNvSpPr/>
          <p:nvPr/>
        </p:nvSpPr>
        <p:spPr>
          <a:xfrm>
            <a:off x="4000496" y="785794"/>
            <a:ext cx="343715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Працюємо за </a:t>
            </a:r>
          </a:p>
          <a:p>
            <a:pPr marL="914400" indent="-914400"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комп’ютером</a:t>
            </a:r>
          </a:p>
        </p:txBody>
      </p:sp>
      <p:pic>
        <p:nvPicPr>
          <p:cNvPr id="1026" name="Picture 2" descr="C:\Users\Admin\Desktop\системний бл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000372"/>
            <a:ext cx="3286148" cy="3286148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857496"/>
            <a:ext cx="3000396" cy="379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Users\Admin\Desktop\7 клас інформатика\10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072477"/>
            <a:ext cx="3571900" cy="3271459"/>
          </a:xfrm>
          <a:prstGeom prst="rect">
            <a:avLst/>
          </a:prstGeom>
          <a:noFill/>
        </p:spPr>
      </p:pic>
      <p:sp>
        <p:nvSpPr>
          <p:cNvPr id="14" name="Прямокутник 13"/>
          <p:cNvSpPr/>
          <p:nvPr/>
        </p:nvSpPr>
        <p:spPr>
          <a:xfrm>
            <a:off x="500034" y="1928802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alebarda" pitchFamily="50" charset="0"/>
              </a:rPr>
              <a:t>Увага</a:t>
            </a:r>
            <a:r>
              <a:rPr lang="ru-RU" b="1" dirty="0" smtClean="0">
                <a:solidFill>
                  <a:srgbClr val="FF0000"/>
                </a:solidFill>
                <a:latin typeface="alebarda" pitchFamily="50" charset="0"/>
              </a:rPr>
              <a:t>!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Під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час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роботи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з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комп’ютером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дотримуйтеся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правил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безпеки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uk-UA" b="1" i="1" dirty="0" smtClean="0">
                <a:latin typeface="alebarda" pitchFamily="50" charset="0"/>
                <a:ea typeface="Adobe Kaiti Std R" pitchFamily="18" charset="-128"/>
              </a:rPr>
              <a:t>та санітарно-гігієнічних норм.</a:t>
            </a:r>
            <a:endParaRPr lang="uk-UA" b="1" dirty="0">
              <a:latin typeface="alebarda" pitchFamily="50" charset="0"/>
              <a:ea typeface="Adobe Kaiti Std R" pitchFamily="18" charset="-128"/>
            </a:endParaRPr>
          </a:p>
        </p:txBody>
      </p:sp>
      <p:sp>
        <p:nvSpPr>
          <p:cNvPr id="16" name="Блок-схема: альтернативний процес 15"/>
          <p:cNvSpPr/>
          <p:nvPr/>
        </p:nvSpPr>
        <p:spPr>
          <a:xfrm>
            <a:off x="428596" y="1857364"/>
            <a:ext cx="8001056" cy="785818"/>
          </a:xfrm>
          <a:prstGeom prst="flowChartAlternateProcess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/>
          <p:cNvSpPr/>
          <p:nvPr/>
        </p:nvSpPr>
        <p:spPr>
          <a:xfrm>
            <a:off x="6572264" y="2786058"/>
            <a:ext cx="1928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Центр монітора</a:t>
            </a:r>
          </a:p>
          <a:p>
            <a:r>
              <a:rPr lang="uk-UA" sz="1400" dirty="0" smtClean="0"/>
              <a:t>на рівні очей</a:t>
            </a:r>
            <a:endParaRPr lang="uk-UA" sz="1400" dirty="0"/>
          </a:p>
        </p:txBody>
      </p:sp>
      <p:sp>
        <p:nvSpPr>
          <p:cNvPr id="10" name="Прямокутник 9"/>
          <p:cNvSpPr/>
          <p:nvPr/>
        </p:nvSpPr>
        <p:spPr>
          <a:xfrm>
            <a:off x="4857752" y="3857628"/>
            <a:ext cx="1160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Шия пряма</a:t>
            </a:r>
            <a:endParaRPr lang="uk-UA" sz="1400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6715140" y="3643314"/>
            <a:ext cx="10070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50–60 см</a:t>
            </a:r>
            <a:endParaRPr lang="uk-UA" sz="1400" dirty="0"/>
          </a:p>
        </p:txBody>
      </p:sp>
      <p:cxnSp>
        <p:nvCxnSpPr>
          <p:cNvPr id="15" name="Пряма зі стрілкою 14"/>
          <p:cNvCxnSpPr/>
          <p:nvPr/>
        </p:nvCxnSpPr>
        <p:spPr>
          <a:xfrm>
            <a:off x="6858016" y="3571876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кутник 16"/>
          <p:cNvSpPr/>
          <p:nvPr/>
        </p:nvSpPr>
        <p:spPr>
          <a:xfrm>
            <a:off x="7358082" y="5286388"/>
            <a:ext cx="1214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Стопи на</a:t>
            </a:r>
          </a:p>
          <a:p>
            <a:r>
              <a:rPr lang="uk-UA" sz="1400" dirty="0" smtClean="0"/>
              <a:t>підлозі</a:t>
            </a:r>
            <a:endParaRPr lang="uk-UA" sz="1400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5572132" y="6357958"/>
            <a:ext cx="31951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Використовуйте підставку для ніг</a:t>
            </a:r>
            <a:endParaRPr lang="uk-UA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71934" y="785794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Розв’яжіть завдання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285720" y="1928802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Завдання 1.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Знайди на малюнку зайвий предмет. Обґрунтуй свій вибір. Запиши про нього два істинні висловлювання.</a:t>
            </a:r>
          </a:p>
          <a:p>
            <a:pPr indent="457200" algn="just"/>
            <a:endParaRPr lang="uk-UA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lum bright="-7000" contrast="27000"/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538" y="3214686"/>
            <a:ext cx="7035124" cy="3065414"/>
          </a:xfrm>
          <a:prstGeom prst="rect">
            <a:avLst/>
          </a:prstGeom>
          <a:ln w="47625">
            <a:solidFill>
              <a:srgbClr val="0070C0"/>
            </a:solidFill>
          </a:ln>
          <a:effectLst>
            <a:outerShdw blurRad="4699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Округлений прямокутник 7"/>
          <p:cNvSpPr/>
          <p:nvPr/>
        </p:nvSpPr>
        <p:spPr>
          <a:xfrm>
            <a:off x="1643042" y="4572008"/>
            <a:ext cx="2000264" cy="1857388"/>
          </a:xfrm>
          <a:prstGeom prst="roundRect">
            <a:avLst/>
          </a:prstGeom>
          <a:solidFill>
            <a:srgbClr val="FF0000">
              <a:alpha val="1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кутник 14"/>
          <p:cNvSpPr/>
          <p:nvPr/>
        </p:nvSpPr>
        <p:spPr>
          <a:xfrm>
            <a:off x="428596" y="1928802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>
                <a:latin typeface="Arial" pitchFamily="34" charset="0"/>
                <a:cs typeface="Arial" pitchFamily="34" charset="0"/>
              </a:rPr>
              <a:t>Завдання 2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З'єднай зображення персонажів однієї казки. Запиши про них два хибні висловлювання.</a:t>
            </a:r>
            <a:endPara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29058" y="785794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Розв’яжіть завдання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348" y="3214686"/>
            <a:ext cx="7926199" cy="2899259"/>
          </a:xfrm>
          <a:prstGeom prst="rect">
            <a:avLst/>
          </a:prstGeom>
          <a:ln w="47625">
            <a:solidFill>
              <a:srgbClr val="0070C0"/>
            </a:solidFill>
          </a:ln>
          <a:effectLst>
            <a:outerShdw blurRad="4572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Округлений прямокутник 5"/>
          <p:cNvSpPr/>
          <p:nvPr/>
        </p:nvSpPr>
        <p:spPr>
          <a:xfrm>
            <a:off x="500034" y="4143380"/>
            <a:ext cx="1571636" cy="1928826"/>
          </a:xfrm>
          <a:prstGeom prst="roundRect">
            <a:avLst/>
          </a:prstGeom>
          <a:solidFill>
            <a:srgbClr val="FF0000">
              <a:alpha val="1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8" name="Пряма зі стрілкою 7"/>
          <p:cNvCxnSpPr/>
          <p:nvPr/>
        </p:nvCxnSpPr>
        <p:spPr>
          <a:xfrm flipV="1">
            <a:off x="2071670" y="5857892"/>
            <a:ext cx="3929090" cy="71438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круглений прямокутник 8"/>
          <p:cNvSpPr/>
          <p:nvPr/>
        </p:nvSpPr>
        <p:spPr>
          <a:xfrm>
            <a:off x="5857884" y="4143380"/>
            <a:ext cx="1571636" cy="1928826"/>
          </a:xfrm>
          <a:prstGeom prst="roundRect">
            <a:avLst/>
          </a:prstGeom>
          <a:solidFill>
            <a:srgbClr val="FF0000">
              <a:alpha val="1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2071670" y="3357562"/>
            <a:ext cx="1571636" cy="1928826"/>
          </a:xfrm>
          <a:prstGeom prst="roundRect">
            <a:avLst/>
          </a:prstGeom>
          <a:solidFill>
            <a:srgbClr val="FF0000">
              <a:alpha val="1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2" name="Пряма зі стрілкою 11"/>
          <p:cNvCxnSpPr/>
          <p:nvPr/>
        </p:nvCxnSpPr>
        <p:spPr>
          <a:xfrm>
            <a:off x="2500298" y="5286388"/>
            <a:ext cx="1071570" cy="285752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круглений прямокутник 15"/>
          <p:cNvSpPr/>
          <p:nvPr/>
        </p:nvSpPr>
        <p:spPr>
          <a:xfrm>
            <a:off x="3500430" y="5143512"/>
            <a:ext cx="1000132" cy="785818"/>
          </a:xfrm>
          <a:prstGeom prst="roundRect">
            <a:avLst/>
          </a:prstGeom>
          <a:solidFill>
            <a:srgbClr val="FF0000">
              <a:alpha val="1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3929058" y="3286124"/>
            <a:ext cx="1857388" cy="1928826"/>
          </a:xfrm>
          <a:prstGeom prst="roundRect">
            <a:avLst/>
          </a:prstGeom>
          <a:solidFill>
            <a:srgbClr val="FF0000">
              <a:alpha val="1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8" name="Пряма зі стрілкою 17"/>
          <p:cNvCxnSpPr/>
          <p:nvPr/>
        </p:nvCxnSpPr>
        <p:spPr>
          <a:xfrm>
            <a:off x="5786446" y="3500438"/>
            <a:ext cx="1428760" cy="71438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круглений прямокутник 19"/>
          <p:cNvSpPr/>
          <p:nvPr/>
        </p:nvSpPr>
        <p:spPr>
          <a:xfrm>
            <a:off x="7286644" y="3143248"/>
            <a:ext cx="1428760" cy="1571636"/>
          </a:xfrm>
          <a:prstGeom prst="roundRect">
            <a:avLst/>
          </a:prstGeom>
          <a:solidFill>
            <a:srgbClr val="FF0000">
              <a:alpha val="1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 animBg="1"/>
      <p:bldP spid="9" grpId="0" animBg="1"/>
      <p:bldP spid="11" grpId="0" animBg="1"/>
      <p:bldP spid="16" grpId="0" animBg="1"/>
      <p:bldP spid="17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71934" y="571480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Розв’яжіть завдання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2" name="Прямокутник 31"/>
          <p:cNvSpPr/>
          <p:nvPr/>
        </p:nvSpPr>
        <p:spPr>
          <a:xfrm>
            <a:off x="3714744" y="6357958"/>
            <a:ext cx="500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Матеріал з сайту:</a:t>
            </a:r>
            <a:r>
              <a:rPr lang="en-US" dirty="0" smtClean="0">
                <a:hlinkClick r:id="rId4"/>
              </a:rPr>
              <a:t>http://terehovskiy.at.ua/</a:t>
            </a:r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357158" y="1785926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Завдання 3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.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 з поданих висловлювань істинні, а які — хибні? Постав позначки у відповідних квадратиках.</a:t>
            </a:r>
            <a:endPara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1884" y="3000372"/>
            <a:ext cx="5880414" cy="3357586"/>
          </a:xfrm>
          <a:prstGeom prst="rect">
            <a:avLst/>
          </a:prstGeom>
          <a:ln w="47625">
            <a:solidFill>
              <a:srgbClr val="0070C0"/>
            </a:solidFill>
          </a:ln>
          <a:effectLst>
            <a:outerShdw blurRad="5080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L-подібна фігура 7"/>
          <p:cNvSpPr/>
          <p:nvPr/>
        </p:nvSpPr>
        <p:spPr>
          <a:xfrm rot="2331570" flipH="1">
            <a:off x="6911832" y="3248992"/>
            <a:ext cx="285752" cy="500066"/>
          </a:xfrm>
          <a:prstGeom prst="corner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L-подібна фігура 8"/>
          <p:cNvSpPr/>
          <p:nvPr/>
        </p:nvSpPr>
        <p:spPr>
          <a:xfrm rot="2331570" flipH="1">
            <a:off x="7840526" y="3749058"/>
            <a:ext cx="285752" cy="500066"/>
          </a:xfrm>
          <a:prstGeom prst="corner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L-подібна фігура 9"/>
          <p:cNvSpPr/>
          <p:nvPr/>
        </p:nvSpPr>
        <p:spPr>
          <a:xfrm rot="2331570" flipH="1">
            <a:off x="6911832" y="4177686"/>
            <a:ext cx="285752" cy="500066"/>
          </a:xfrm>
          <a:prstGeom prst="corner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L-подібна фігура 10"/>
          <p:cNvSpPr/>
          <p:nvPr/>
        </p:nvSpPr>
        <p:spPr>
          <a:xfrm rot="2331570" flipH="1">
            <a:off x="7840524" y="4820629"/>
            <a:ext cx="285752" cy="500066"/>
          </a:xfrm>
          <a:prstGeom prst="corner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L-подібна фігура 11"/>
          <p:cNvSpPr/>
          <p:nvPr/>
        </p:nvSpPr>
        <p:spPr>
          <a:xfrm rot="2331570" flipH="1">
            <a:off x="6911831" y="5177818"/>
            <a:ext cx="285752" cy="500066"/>
          </a:xfrm>
          <a:prstGeom prst="corner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L-подібна фігура 12"/>
          <p:cNvSpPr/>
          <p:nvPr/>
        </p:nvSpPr>
        <p:spPr>
          <a:xfrm rot="2331570" flipH="1">
            <a:off x="7911963" y="5677885"/>
            <a:ext cx="285752" cy="500066"/>
          </a:xfrm>
          <a:prstGeom prst="corner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71934" y="785794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Розв’яжіть завдання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2" name="Прямокутник 31"/>
          <p:cNvSpPr/>
          <p:nvPr/>
        </p:nvSpPr>
        <p:spPr>
          <a:xfrm>
            <a:off x="3714744" y="6357958"/>
            <a:ext cx="500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Матеріал з сайту:</a:t>
            </a:r>
            <a:r>
              <a:rPr lang="en-US" dirty="0" smtClean="0">
                <a:hlinkClick r:id="rId4"/>
              </a:rPr>
              <a:t>http://terehovskiy.at.ua/</a:t>
            </a:r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357158" y="1928802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Завдання 4.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Розглянь малюнок, розфарбуй його. Що переплутав художник? Склади та запиши кілька істинних висловлювань із заперечною часткою не.</a:t>
            </a:r>
          </a:p>
        </p:txBody>
      </p:sp>
      <p:pic>
        <p:nvPicPr>
          <p:cNvPr id="2051" name="Picture 3" descr="D:\Конспекти уроків до всіх класів\4 клас\4 клас. Урок 22\Завдання 4 (розмальовка)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286124"/>
            <a:ext cx="8349292" cy="277510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431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кутник 12"/>
          <p:cNvSpPr/>
          <p:nvPr/>
        </p:nvSpPr>
        <p:spPr>
          <a:xfrm>
            <a:off x="3286116" y="3643314"/>
            <a:ext cx="5429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4</a:t>
            </a:r>
            <a:r>
              <a:rPr lang="uk-UA" b="1" dirty="0" smtClean="0"/>
              <a:t>.</a:t>
            </a:r>
            <a:r>
              <a:rPr lang="uk-UA" b="1" i="1" dirty="0" smtClean="0"/>
              <a:t> Наведи приклади істинних висловлювань. Перетвори істинні висловлювання  на хибні, використовуючи  заперечну частку </a:t>
            </a:r>
            <a:r>
              <a:rPr lang="uk-UA" b="1" i="1" dirty="0" err="1" smtClean="0"/>
              <a:t>“</a:t>
            </a:r>
            <a:r>
              <a:rPr lang="uk-UA" b="1" i="1" dirty="0" err="1" smtClean="0">
                <a:solidFill>
                  <a:srgbClr val="FF0000"/>
                </a:solidFill>
              </a:rPr>
              <a:t>Не”</a:t>
            </a:r>
            <a:r>
              <a:rPr lang="uk-UA" b="1" i="1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026" name="Picture 2" descr="C:\Users\Admin\Desktop\підсумок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71810"/>
            <a:ext cx="3238492" cy="3238492"/>
          </a:xfrm>
          <a:prstGeom prst="rect">
            <a:avLst/>
          </a:prstGeom>
          <a:noFill/>
        </p:spPr>
      </p:pic>
      <p:sp>
        <p:nvSpPr>
          <p:cNvPr id="9" name="Прямокутник 8"/>
          <p:cNvSpPr/>
          <p:nvPr/>
        </p:nvSpPr>
        <p:spPr>
          <a:xfrm>
            <a:off x="3714744" y="78579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Підсумок </a:t>
            </a:r>
          </a:p>
          <a:p>
            <a:pPr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уроку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3286116" y="2214554"/>
            <a:ext cx="557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1. </a:t>
            </a:r>
            <a:r>
              <a:rPr lang="uk-UA" b="1" i="1" dirty="0" smtClean="0"/>
              <a:t>Що цікавого сьогодні ви дізналися на уроці?</a:t>
            </a:r>
            <a:endParaRPr lang="uk-UA" b="1" i="1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3286116" y="2786058"/>
            <a:ext cx="3768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uk-UA" b="1" dirty="0" smtClean="0">
                <a:solidFill>
                  <a:srgbClr val="FF0000"/>
                </a:solidFill>
              </a:rPr>
              <a:t>2. </a:t>
            </a:r>
            <a:r>
              <a:rPr lang="uk-UA" b="1" i="1" dirty="0" smtClean="0"/>
              <a:t>Що найбільше сподобалося?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3286116" y="3214686"/>
            <a:ext cx="2643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uk-UA" b="1" dirty="0" smtClean="0">
                <a:solidFill>
                  <a:srgbClr val="FF0000"/>
                </a:solidFill>
              </a:rPr>
              <a:t>3. </a:t>
            </a:r>
            <a:r>
              <a:rPr lang="uk-UA" b="1" i="1" dirty="0" smtClean="0"/>
              <a:t>Що запам’яталося?</a:t>
            </a:r>
          </a:p>
        </p:txBody>
      </p:sp>
      <p:sp>
        <p:nvSpPr>
          <p:cNvPr id="16" name="Прямокутник 15"/>
          <p:cNvSpPr/>
          <p:nvPr/>
        </p:nvSpPr>
        <p:spPr>
          <a:xfrm>
            <a:off x="3357554" y="4643446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4</a:t>
            </a:r>
            <a:r>
              <a:rPr lang="uk-UA" b="1" dirty="0" smtClean="0"/>
              <a:t>.</a:t>
            </a:r>
            <a:r>
              <a:rPr lang="uk-UA" b="1" i="1" dirty="0" smtClean="0"/>
              <a:t> Придумай Істинне та хибне висловлювання зі словом море.</a:t>
            </a:r>
            <a:endParaRPr lang="uk-UA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776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1" grpId="0"/>
      <p:bldP spid="12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929718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кутник 9"/>
          <p:cNvSpPr/>
          <p:nvPr/>
        </p:nvSpPr>
        <p:spPr>
          <a:xfrm>
            <a:off x="3357554" y="714356"/>
            <a:ext cx="47863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Істинні та хибні висловлювання</a:t>
            </a:r>
          </a:p>
        </p:txBody>
      </p:sp>
      <p:sp>
        <p:nvSpPr>
          <p:cNvPr id="18434" name="AutoShape 2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36" name="AutoShape 4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" name="Прямокутник 13"/>
          <p:cNvSpPr/>
          <p:nvPr/>
        </p:nvSpPr>
        <p:spPr>
          <a:xfrm>
            <a:off x="500034" y="2000240"/>
            <a:ext cx="80010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Мудрунчик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поцікавився, про що йдеться. Дівчатка відповіли, що вони не сперечаються, а граються, і пояснили правила гри.</a:t>
            </a:r>
          </a:p>
          <a:p>
            <a:pPr indent="457200" algn="just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Один промовляє висловлювання, — сказала дівчинка з бантом, — а другий визначає, істинне воно чи хибне. Істинним називають  правильне  висловлювання.</a:t>
            </a:r>
          </a:p>
          <a:p>
            <a:pPr indent="457200" algn="just"/>
            <a:endPara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642910" y="3286124"/>
            <a:ext cx="7786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7" name="Picture 1" descr="C:\Users\Admin\Desktop\igralnye_kost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4428186"/>
            <a:ext cx="3643338" cy="2195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C:\Users\Admin\Desktop\інформат. 4 клас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71677"/>
            <a:ext cx="3143272" cy="4071023"/>
          </a:xfrm>
          <a:prstGeom prst="rect">
            <a:avLst/>
          </a:prstGeom>
          <a:noFill/>
        </p:spPr>
      </p:pic>
      <p:sp>
        <p:nvSpPr>
          <p:cNvPr id="7" name="Округлена прямокутна виноска 6"/>
          <p:cNvSpPr/>
          <p:nvPr/>
        </p:nvSpPr>
        <p:spPr>
          <a:xfrm>
            <a:off x="4786314" y="2643182"/>
            <a:ext cx="3000396" cy="857256"/>
          </a:xfrm>
          <a:prstGeom prst="wedgeRoundRectCallout">
            <a:avLst>
              <a:gd name="adj1" fmla="val -95613"/>
              <a:gd name="adj2" fmla="val 48998"/>
              <a:gd name="adj3" fmla="val 16667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Проаналізувати </a:t>
            </a:r>
          </a:p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Ст. 99-102</a:t>
            </a:r>
            <a:endParaRPr lang="uk-UA" b="1" i="1" dirty="0">
              <a:solidFill>
                <a:schemeClr val="tx1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3643306" y="64291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Домашнє завдання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3714744" y="6357958"/>
            <a:ext cx="500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Матеріал з сайту:</a:t>
            </a:r>
            <a:r>
              <a:rPr lang="en-US" dirty="0" smtClean="0">
                <a:hlinkClick r:id="rId4"/>
              </a:rPr>
              <a:t>http://terehovskiy.at.ua/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83776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8786842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кутник 9"/>
          <p:cNvSpPr/>
          <p:nvPr/>
        </p:nvSpPr>
        <p:spPr>
          <a:xfrm>
            <a:off x="3500430" y="78579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Істинні та хибні висловлювання</a:t>
            </a:r>
          </a:p>
          <a:p>
            <a:pPr algn="ctr"/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8434" name="AutoShape 2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36" name="AutoShape 4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Прямокутник 10"/>
          <p:cNvSpPr/>
          <p:nvPr/>
        </p:nvSpPr>
        <p:spPr>
          <a:xfrm>
            <a:off x="571472" y="4643446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Наприклад, </a:t>
            </a:r>
            <a:r>
              <a:rPr lang="uk-UA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“квіти</a:t>
            </a:r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ростуть на </a:t>
            </a:r>
            <a:r>
              <a:rPr lang="uk-UA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клумбі”</a:t>
            </a:r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“риби</a:t>
            </a:r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живуть у </a:t>
            </a:r>
            <a:r>
              <a:rPr lang="uk-UA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воді”</a:t>
            </a:r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642910" y="2285992"/>
            <a:ext cx="8143932" cy="1857388"/>
          </a:xfrm>
          <a:prstGeom prst="roundRect">
            <a:avLst>
              <a:gd name="adj" fmla="val 10188"/>
            </a:avLst>
          </a:prstGeom>
          <a:solidFill>
            <a:schemeClr val="bg2">
              <a:lumMod val="50000"/>
              <a:alpha val="32000"/>
            </a:schemeClr>
          </a:solidFill>
          <a:ln w="114300" cmpd="thickThin">
            <a:solidFill>
              <a:srgbClr val="7030A0">
                <a:alpha val="55000"/>
              </a:srgb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2071670" y="2643182"/>
            <a:ext cx="66437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defRPr/>
            </a:pPr>
            <a:r>
              <a:rPr lang="uk-UA" sz="3200" b="1" i="1" kern="0" dirty="0" smtClean="0">
                <a:solidFill>
                  <a:srgbClr val="FF0000"/>
                </a:solidFill>
                <a:latin typeface="Verdana"/>
              </a:rPr>
              <a:t>Істинним</a:t>
            </a:r>
            <a:r>
              <a:rPr lang="uk-UA" sz="3200" b="1" i="1" kern="0" dirty="0" smtClean="0">
                <a:latin typeface="Verdana"/>
              </a:rPr>
              <a:t> називають правильне висловлювання</a:t>
            </a:r>
            <a:endParaRPr lang="uk-UA" sz="3200" b="1" i="1" kern="0" dirty="0">
              <a:solidFill>
                <a:srgbClr val="FF0000"/>
              </a:solidFill>
              <a:latin typeface="Verdana"/>
            </a:endParaRPr>
          </a:p>
        </p:txBody>
      </p:sp>
      <p:pic>
        <p:nvPicPr>
          <p:cNvPr id="12" name="Picture 4" descr="C:\Users\Admin\Desktop\2013013101013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428868"/>
            <a:ext cx="1966646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9001156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кутник 9"/>
          <p:cNvSpPr/>
          <p:nvPr/>
        </p:nvSpPr>
        <p:spPr>
          <a:xfrm>
            <a:off x="3357554" y="71435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Істинні та хибні висловлювання</a:t>
            </a:r>
          </a:p>
          <a:p>
            <a:pPr algn="ctr"/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8434" name="AutoShape 2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36" name="AutoShape 4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0" name="AutoShape 2" descr="Результат пошуку зображень за запитом &quot;квіти ростуть на клумб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2" name="AutoShape 4" descr="Результат пошуку зображень за запитом &quot;квіти ростуть на клумб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3" name="Picture 5" descr="C:\Users\Admin\Desktop\завантаження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071810"/>
            <a:ext cx="4014953" cy="2671769"/>
          </a:xfrm>
          <a:prstGeom prst="rect">
            <a:avLst/>
          </a:prstGeom>
          <a:noFill/>
          <a:ln w="47625">
            <a:solidFill>
              <a:srgbClr val="0070C0"/>
            </a:solidFill>
          </a:ln>
          <a:effectLst>
            <a:outerShdw blurRad="3683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кутник 12"/>
          <p:cNvSpPr/>
          <p:nvPr/>
        </p:nvSpPr>
        <p:spPr>
          <a:xfrm>
            <a:off x="857224" y="2000240"/>
            <a:ext cx="319029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“Квіти</a:t>
            </a:r>
            <a:r>
              <a:rPr lang="uk-UA" sz="32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ростуть </a:t>
            </a:r>
          </a:p>
          <a:p>
            <a:r>
              <a:rPr lang="uk-UA" sz="32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uk-UA" sz="3200" b="1" i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клумбі”</a:t>
            </a:r>
            <a:endParaRPr lang="uk-UA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5072066" y="2071678"/>
            <a:ext cx="298831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“Риби</a:t>
            </a:r>
            <a:r>
              <a:rPr lang="uk-UA" sz="32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живуть </a:t>
            </a:r>
          </a:p>
          <a:p>
            <a:r>
              <a:rPr lang="uk-UA" sz="32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uk-UA" sz="3200" b="1" i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воді”</a:t>
            </a:r>
            <a:endParaRPr lang="uk-UA" sz="3200" b="1" i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5" name="AutoShape 7" descr="Результат пошуку зображень за запитом &quot;риби живуть у вод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6" name="Picture 8" descr="C:\Users\Admin\Desktop\завантаження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071810"/>
            <a:ext cx="3528816" cy="2643206"/>
          </a:xfrm>
          <a:prstGeom prst="rect">
            <a:avLst/>
          </a:prstGeom>
          <a:noFill/>
          <a:ln w="47625">
            <a:solidFill>
              <a:srgbClr val="0070C0"/>
            </a:solidFill>
          </a:ln>
          <a:effectLst>
            <a:outerShdw blurRad="4572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85828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кутник 9"/>
          <p:cNvSpPr/>
          <p:nvPr/>
        </p:nvSpPr>
        <p:spPr>
          <a:xfrm>
            <a:off x="3500430" y="71435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Істинні та хибні висловлювання</a:t>
            </a:r>
          </a:p>
          <a:p>
            <a:pPr algn="ctr"/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8434" name="AutoShape 2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36" name="AutoShape 4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Прямокутник 10"/>
          <p:cNvSpPr/>
          <p:nvPr/>
        </p:nvSpPr>
        <p:spPr>
          <a:xfrm>
            <a:off x="642910" y="4429132"/>
            <a:ext cx="7786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Наприклад, </a:t>
            </a:r>
            <a:r>
              <a:rPr lang="uk-UA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“над</a:t>
            </a:r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Дніпром вночі яскраво світить </a:t>
            </a:r>
            <a:r>
              <a:rPr lang="uk-UA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сонце”</a:t>
            </a:r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“на</a:t>
            </a:r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яблуні ростуть </a:t>
            </a:r>
            <a:r>
              <a:rPr lang="uk-UA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банани”</a:t>
            </a:r>
            <a:endParaRPr lang="uk-UA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642910" y="2285992"/>
            <a:ext cx="8143932" cy="1857388"/>
          </a:xfrm>
          <a:prstGeom prst="roundRect">
            <a:avLst>
              <a:gd name="adj" fmla="val 10188"/>
            </a:avLst>
          </a:prstGeom>
          <a:solidFill>
            <a:srgbClr val="00B0F0">
              <a:alpha val="32000"/>
            </a:srgbClr>
          </a:solidFill>
          <a:ln w="114300" cmpd="thickThin">
            <a:solidFill>
              <a:srgbClr val="7030A0">
                <a:alpha val="55000"/>
              </a:srgb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2214546" y="2428868"/>
            <a:ext cx="62151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>
              <a:defRPr/>
            </a:pPr>
            <a:r>
              <a:rPr lang="uk-UA" sz="3200" b="1" i="1" kern="0" dirty="0" smtClean="0">
                <a:solidFill>
                  <a:srgbClr val="FF0000"/>
                </a:solidFill>
                <a:latin typeface="Verdana"/>
              </a:rPr>
              <a:t>Хибним </a:t>
            </a:r>
            <a:r>
              <a:rPr lang="uk-UA" sz="3200" b="1" i="1" kern="0" dirty="0" smtClean="0">
                <a:latin typeface="Verdana"/>
              </a:rPr>
              <a:t>називають неправильне висловлювання</a:t>
            </a:r>
            <a:endParaRPr lang="uk-UA" sz="3200" b="1" i="1" kern="0" dirty="0">
              <a:solidFill>
                <a:srgbClr val="FF0000"/>
              </a:solidFill>
              <a:latin typeface="Verdana"/>
            </a:endParaRPr>
          </a:p>
        </p:txBody>
      </p:sp>
      <p:pic>
        <p:nvPicPr>
          <p:cNvPr id="12" name="Picture 4" descr="C:\Users\Admin\Desktop\2013013101013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428867"/>
            <a:ext cx="2286016" cy="1660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Admin\Desktop\Dereva_Biser_Yablony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571744"/>
            <a:ext cx="4100343" cy="4505315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290"/>
            <a:ext cx="8786842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кутник 9"/>
          <p:cNvSpPr/>
          <p:nvPr/>
        </p:nvSpPr>
        <p:spPr>
          <a:xfrm>
            <a:off x="3500430" y="71435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Істинні та хибні висловлювання</a:t>
            </a:r>
          </a:p>
          <a:p>
            <a:pPr algn="ctr"/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8434" name="AutoShape 2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36" name="AutoShape 4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Прямокутник 10"/>
          <p:cNvSpPr/>
          <p:nvPr/>
        </p:nvSpPr>
        <p:spPr>
          <a:xfrm>
            <a:off x="4786282" y="2071678"/>
            <a:ext cx="4357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800" b="1" i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“На</a:t>
            </a:r>
            <a:r>
              <a:rPr lang="uk-UA" sz="28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яблуні </a:t>
            </a:r>
          </a:p>
          <a:p>
            <a:pPr indent="457200" algn="just"/>
            <a:r>
              <a:rPr lang="uk-UA" sz="28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ростуть </a:t>
            </a:r>
            <a:r>
              <a:rPr lang="uk-UA" sz="2800" b="1" i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банани”</a:t>
            </a:r>
            <a:endParaRPr lang="uk-UA" sz="28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642910" y="207167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b="1" i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“Над</a:t>
            </a:r>
            <a:r>
              <a:rPr lang="uk-UA" sz="28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Дніпром вночі </a:t>
            </a:r>
          </a:p>
          <a:p>
            <a:r>
              <a:rPr lang="uk-UA" sz="28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яскраво світить </a:t>
            </a:r>
            <a:r>
              <a:rPr lang="uk-UA" sz="2800" b="1" i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сонце”</a:t>
            </a:r>
            <a:r>
              <a:rPr lang="uk-UA" sz="28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uk-UA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6390" name="Picture 6" descr="https://encrypted-tbn0.gstatic.com/images?q=tbn:ANd9GcRCC2U_JU9hSqs8UntrAlf4tV6E4CzH37vrf-RzzXWym79f5F7nJ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286124"/>
            <a:ext cx="4310228" cy="2643206"/>
          </a:xfrm>
          <a:prstGeom prst="rect">
            <a:avLst/>
          </a:prstGeom>
          <a:noFill/>
          <a:ln w="47625">
            <a:solidFill>
              <a:srgbClr val="0070C0"/>
            </a:solidFill>
          </a:ln>
          <a:effectLst>
            <a:outerShdw blurRad="4191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91" name="Picture 7" descr="C:\Users\Admin\Desktop\bananas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493191">
            <a:off x="5350702" y="4029842"/>
            <a:ext cx="2159437" cy="1461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8715404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кутник 9"/>
          <p:cNvSpPr/>
          <p:nvPr/>
        </p:nvSpPr>
        <p:spPr>
          <a:xfrm>
            <a:off x="3571868" y="71435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Істинні та хибні висловлювання</a:t>
            </a:r>
          </a:p>
          <a:p>
            <a:pPr algn="ctr"/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8434" name="AutoShape 2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36" name="AutoShape 4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Прямокутник 11"/>
          <p:cNvSpPr/>
          <p:nvPr/>
        </p:nvSpPr>
        <p:spPr>
          <a:xfrm>
            <a:off x="642910" y="2143116"/>
            <a:ext cx="76438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 Сьогодні на уроці української мови ми повторювали правило написання не з дієсловами, — зауважила дівчинка з бантом. </a:t>
            </a:r>
          </a:p>
          <a:p>
            <a:pPr indent="457200" algn="just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Ця маленька частка може заперечити всю думку. </a:t>
            </a:r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Істинне 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висловлювання вона перетворює на </a:t>
            </a:r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хибне, 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хибне 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на </a:t>
            </a:r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істинне.</a:t>
            </a:r>
          </a:p>
          <a:p>
            <a:pPr indent="457200" algn="just"/>
            <a:endParaRPr lang="uk-UA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lelechenya-noc.org/wp-content/uploads/2012/02/yes_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643446"/>
            <a:ext cx="1431214" cy="1709720"/>
          </a:xfrm>
          <a:prstGeom prst="rect">
            <a:avLst/>
          </a:prstGeom>
          <a:noFill/>
          <a:ln w="47625">
            <a:solidFill>
              <a:srgbClr val="0070C0"/>
            </a:solidFill>
          </a:ln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http://www.yrok.net.ua/_ld/42/943749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4500570"/>
            <a:ext cx="2857487" cy="2143116"/>
          </a:xfrm>
          <a:prstGeom prst="rect">
            <a:avLst/>
          </a:prstGeom>
          <a:noFill/>
          <a:ln w="47625">
            <a:solidFill>
              <a:srgbClr val="0070C0"/>
            </a:solidFill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8643966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кутник 9"/>
          <p:cNvSpPr/>
          <p:nvPr/>
        </p:nvSpPr>
        <p:spPr>
          <a:xfrm>
            <a:off x="3500430" y="71435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Істинні та хибні висловлювання</a:t>
            </a:r>
          </a:p>
          <a:p>
            <a:pPr algn="ctr"/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8434" name="AutoShape 2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36" name="AutoShape 4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Прямокутник 11"/>
          <p:cNvSpPr/>
          <p:nvPr/>
        </p:nvSpPr>
        <p:spPr>
          <a:xfrm>
            <a:off x="214282" y="2071678"/>
            <a:ext cx="7643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/>
              <a:t>Прочитай висловлювання.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571472" y="2500306"/>
            <a:ext cx="7643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Дніпро впадає в Чорне море.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785786" y="4714884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/>
              <a:t>З нього можна утворити нове висловлювання, додавши частку </a:t>
            </a:r>
            <a:r>
              <a:rPr lang="uk-UA" sz="2400" b="1" i="1" dirty="0" smtClean="0">
                <a:solidFill>
                  <a:srgbClr val="FF0000"/>
                </a:solidFill>
              </a:rPr>
              <a:t>не:</a:t>
            </a:r>
            <a:endParaRPr lang="uk-UA" sz="2400" b="1" i="1" dirty="0">
              <a:solidFill>
                <a:srgbClr val="FF0000"/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857224" y="5572140"/>
            <a:ext cx="7643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Дніпро </a:t>
            </a:r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uk-UA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впадає в Чорне море.</a:t>
            </a:r>
          </a:p>
        </p:txBody>
      </p:sp>
      <p:pic>
        <p:nvPicPr>
          <p:cNvPr id="45058" name="Picture 2" descr="http://xutor.at.ua/_ph/2/2300406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000372"/>
            <a:ext cx="3103584" cy="1745766"/>
          </a:xfrm>
          <a:prstGeom prst="rect">
            <a:avLst/>
          </a:prstGeom>
          <a:noFill/>
          <a:ln w="47625">
            <a:solidFill>
              <a:srgbClr val="0070C0"/>
            </a:solidFill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8715404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кутник 9"/>
          <p:cNvSpPr/>
          <p:nvPr/>
        </p:nvSpPr>
        <p:spPr>
          <a:xfrm>
            <a:off x="3500430" y="71435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Істинні та хибні висловлювання</a:t>
            </a:r>
          </a:p>
          <a:p>
            <a:pPr algn="ctr"/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8434" name="AutoShape 2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36" name="AutoShape 4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Прямокутник 11"/>
          <p:cNvSpPr/>
          <p:nvPr/>
        </p:nvSpPr>
        <p:spPr>
          <a:xfrm>
            <a:off x="642910" y="2143116"/>
            <a:ext cx="76438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Друге висловлювання ми отримали шляхом </a:t>
            </a:r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заперечення</a:t>
            </a:r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першого.</a:t>
            </a:r>
          </a:p>
          <a:p>
            <a:pPr indent="457200" algn="just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Перше з цих двох висловлювань є істинним, бо Дніпро справді впадає в Чорне море. А друге, його заперечення, є хибним висловлюванням.</a:t>
            </a:r>
          </a:p>
        </p:txBody>
      </p:sp>
      <p:pic>
        <p:nvPicPr>
          <p:cNvPr id="43009" name="Picture 1" descr="C:\Users\Admin\Desktop\1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025351"/>
            <a:ext cx="2928958" cy="2832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естибюль">
  <a:themeElements>
    <a:clrScheme name="Вестибюль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естибюль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Вестибюль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3848</TotalTime>
  <Words>683</Words>
  <Application>Microsoft Office PowerPoint</Application>
  <PresentationFormat>Екран (4:3)</PresentationFormat>
  <Paragraphs>103</Paragraphs>
  <Slides>20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1" baseType="lpstr">
      <vt:lpstr>Вестибюль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643</cp:revision>
  <dcterms:created xsi:type="dcterms:W3CDTF">2015-07-30T12:36:53Z</dcterms:created>
  <dcterms:modified xsi:type="dcterms:W3CDTF">2016-02-12T17:20:48Z</dcterms:modified>
</cp:coreProperties>
</file>