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80" r:id="rId3"/>
    <p:sldId id="304" r:id="rId4"/>
    <p:sldId id="305" r:id="rId5"/>
    <p:sldId id="315" r:id="rId6"/>
    <p:sldId id="316" r:id="rId7"/>
    <p:sldId id="317" r:id="rId8"/>
    <p:sldId id="273" r:id="rId9"/>
    <p:sldId id="272" r:id="rId10"/>
    <p:sldId id="287" r:id="rId11"/>
    <p:sldId id="298" r:id="rId12"/>
    <p:sldId id="290" r:id="rId13"/>
    <p:sldId id="302" r:id="rId14"/>
    <p:sldId id="282" r:id="rId15"/>
    <p:sldId id="283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6C1A"/>
    <a:srgbClr val="E335D7"/>
    <a:srgbClr val="FFFF8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ітлий стиль 2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17" autoAdjust="0"/>
    <p:restoredTop sz="94660"/>
  </p:normalViewPr>
  <p:slideViewPr>
    <p:cSldViewPr>
      <p:cViewPr>
        <p:scale>
          <a:sx n="60" d="100"/>
          <a:sy n="60" d="100"/>
        </p:scale>
        <p:origin x="-103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D7DBC-FFDA-4ACF-8191-B7DED54EB88E}" type="datetimeFigureOut">
              <a:rPr lang="uk-UA" smtClean="0"/>
              <a:pPr/>
              <a:t>05.03.2016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A5738-4BA5-40B3-855F-7318E1F5365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6476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2</a:t>
            </a:fld>
            <a:endParaRPr lang="uk-UA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3</a:t>
            </a:fld>
            <a:endParaRPr lang="uk-U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4</a:t>
            </a:fld>
            <a:endParaRPr lang="uk-U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5</a:t>
            </a:fld>
            <a:endParaRPr lang="uk-U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6</a:t>
            </a:fld>
            <a:endParaRPr lang="uk-U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7</a:t>
            </a:fld>
            <a:endParaRPr lang="uk-U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13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й трикут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іліні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іліні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іліні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 сполучна ліні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45B5BB-DD34-4A2D-857A-5C0C08D56356}" type="datetimeFigureOut">
              <a:rPr lang="uk-UA" smtClean="0"/>
              <a:pPr/>
              <a:t>05.03.2016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05.03.2016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05.03.2016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05.03.2016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05.03.2016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05.03.2016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05.03.2016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05.03.2016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05.03.2016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05.03.2016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45B5BB-DD34-4A2D-857A-5C0C08D56356}" type="datetimeFigureOut">
              <a:rPr lang="uk-UA" smtClean="0"/>
              <a:pPr/>
              <a:t>05.03.2016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іліні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кутний трикут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іліні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кутний трикут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45B5BB-DD34-4A2D-857A-5C0C08D56356}" type="datetimeFigureOut">
              <a:rPr lang="uk-UA" smtClean="0"/>
              <a:pPr/>
              <a:t>05.03.2016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erehovskiy.at.u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rehovskiy.at.u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кутник 9"/>
          <p:cNvSpPr/>
          <p:nvPr/>
        </p:nvSpPr>
        <p:spPr>
          <a:xfrm>
            <a:off x="2571736" y="785794"/>
            <a:ext cx="615410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Урок №25.</a:t>
            </a:r>
          </a:p>
          <a:p>
            <a:pPr algn="ctr"/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Створення  алгоритмів</a:t>
            </a:r>
          </a:p>
          <a:p>
            <a:pPr algn="ctr"/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З розгалуженням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3714744" y="6357958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Матеріал з сайту:</a:t>
            </a:r>
            <a:r>
              <a:rPr lang="en-US" dirty="0" smtClean="0">
                <a:hlinkClick r:id="rId3"/>
              </a:rPr>
              <a:t>http://terehovskiy.at.ua/</a:t>
            </a:r>
            <a:endParaRPr lang="uk-UA" dirty="0"/>
          </a:p>
        </p:txBody>
      </p:sp>
      <p:sp>
        <p:nvSpPr>
          <p:cNvPr id="1028" name="AutoShape 4" descr="Результат пошуку зображень за запитом &quot;мережа інтернет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1030" name="AutoShape 6" descr="Результат пошуку зображень за запитом &quot;мережа інтернет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22532" name="AutoShape 4" descr="Результат пошуку зображень за запитом &quot;спілкуватися з друзями в інтернет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5" name="Picture 2" descr="C:\Users\Admin\Desktop\системний блок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26" y="2143116"/>
            <a:ext cx="3500462" cy="3500462"/>
          </a:xfrm>
          <a:prstGeom prst="rect">
            <a:avLst/>
          </a:prstGeom>
          <a:noFill/>
        </p:spPr>
      </p:pic>
      <p:sp>
        <p:nvSpPr>
          <p:cNvPr id="14" name="Прямокутник 13"/>
          <p:cNvSpPr/>
          <p:nvPr/>
        </p:nvSpPr>
        <p:spPr>
          <a:xfrm>
            <a:off x="3571868" y="2285992"/>
            <a:ext cx="52864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b="1" i="1" dirty="0" smtClean="0"/>
              <a:t>Ти вже знаєш, що багато правил української мови можна подати у вигляді алгоритму. Одне правило з української мови, для якого можна скласти алгоритм із розгалуженням, — це правило правопису ненаголошених </a:t>
            </a:r>
            <a:r>
              <a:rPr lang="uk-UA" sz="2000" b="1" i="1" dirty="0" smtClean="0">
                <a:solidFill>
                  <a:srgbClr val="FF0000"/>
                </a:solidFill>
              </a:rPr>
              <a:t>е</a:t>
            </a:r>
            <a:r>
              <a:rPr lang="uk-UA" sz="2000" b="1" i="1" dirty="0" smtClean="0"/>
              <a:t> та </a:t>
            </a:r>
            <a:r>
              <a:rPr lang="uk-UA" sz="2000" b="1" i="1" dirty="0" smtClean="0">
                <a:solidFill>
                  <a:srgbClr val="FF0000"/>
                </a:solidFill>
              </a:rPr>
              <a:t>и </a:t>
            </a:r>
            <a:r>
              <a:rPr lang="uk-UA" sz="2000" b="1" i="1" dirty="0" smtClean="0"/>
              <a:t>в корені слова.</a:t>
            </a:r>
            <a:endParaRPr lang="uk-UA" sz="2000" b="1" i="1" dirty="0"/>
          </a:p>
        </p:txBody>
      </p:sp>
      <p:pic>
        <p:nvPicPr>
          <p:cNvPr id="25601" name="Picture 1" descr="C:\Users\Admin\Desktop\4939571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143380"/>
            <a:ext cx="3135218" cy="2176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71934" y="785794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Розв’яжіть завдання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285720" y="1857364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Завдання 1. 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таблиці записано варіанти дій, які Олесь робитиме залежно від виконання умови. За даним зразком запиши власні варіанти.</a:t>
            </a:r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71802" y="3204785"/>
            <a:ext cx="5072098" cy="3653215"/>
          </a:xfrm>
          <a:prstGeom prst="rect">
            <a:avLst/>
          </a:prstGeom>
          <a:ln w="63500">
            <a:solidFill>
              <a:schemeClr val="accent1"/>
            </a:solidFill>
          </a:ln>
          <a:effectLst>
            <a:outerShdw blurRad="647700" dist="139700" dir="2700000" algn="tl" rotWithShape="0">
              <a:srgbClr val="333333">
                <a:alpha val="31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214678" y="4643446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Книжку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14678" y="5000636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прочитано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72198" y="5500702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Іду відпочивати  з друзями</a:t>
            </a:r>
            <a:endParaRPr lang="uk-UA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72198" y="6143645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Залишаюсь вдома вчити уроки</a:t>
            </a:r>
            <a:endParaRPr lang="uk-UA" sz="1600" b="1" dirty="0"/>
          </a:p>
        </p:txBody>
      </p:sp>
    </p:spTree>
    <p:extLst>
      <p:ext uri="{BB962C8B-B14F-4D97-AF65-F5344CB8AC3E}">
        <p14:creationId xmlns:p14="http://schemas.microsoft.com/office/powerpoint/2010/main" xmlns="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кутник 14"/>
          <p:cNvSpPr/>
          <p:nvPr/>
        </p:nvSpPr>
        <p:spPr>
          <a:xfrm>
            <a:off x="428596" y="1928802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Завдання 2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.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Допоможи Олівцю виконати подані команди. Розфарбуй отриманий малюнок.</a:t>
            </a:r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29058" y="785794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Розв’яжіть завдання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lum bright="-21000" contrast="47000"/>
          </a:blip>
          <a:srcRect/>
          <a:stretch>
            <a:fillRect/>
          </a:stretch>
        </p:blipFill>
        <p:spPr bwMode="auto">
          <a:xfrm>
            <a:off x="857224" y="2786058"/>
            <a:ext cx="7483809" cy="3590410"/>
          </a:xfrm>
          <a:prstGeom prst="rect">
            <a:avLst/>
          </a:prstGeom>
          <a:noFill/>
          <a:ln w="44450">
            <a:solidFill>
              <a:srgbClr val="0070C0"/>
            </a:solidFill>
            <a:miter lim="800000"/>
            <a:headEnd/>
            <a:tailEnd/>
          </a:ln>
          <a:effectLst>
            <a:outerShdw blurRad="4572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Пряма сполучна лінія 8"/>
          <p:cNvCxnSpPr/>
          <p:nvPr/>
        </p:nvCxnSpPr>
        <p:spPr>
          <a:xfrm rot="10800000" flipV="1">
            <a:off x="5929322" y="4857760"/>
            <a:ext cx="571504" cy="50006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3"/>
          <p:cNvCxnSpPr/>
          <p:nvPr/>
        </p:nvCxnSpPr>
        <p:spPr>
          <a:xfrm rot="5400000">
            <a:off x="5643570" y="5643578"/>
            <a:ext cx="571504" cy="158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сполучна лінія 16"/>
          <p:cNvCxnSpPr/>
          <p:nvPr/>
        </p:nvCxnSpPr>
        <p:spPr>
          <a:xfrm rot="10800000" flipV="1">
            <a:off x="5929322" y="5429264"/>
            <a:ext cx="571504" cy="50006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сполучна лінія 22"/>
          <p:cNvCxnSpPr/>
          <p:nvPr/>
        </p:nvCxnSpPr>
        <p:spPr>
          <a:xfrm rot="10800000">
            <a:off x="6500826" y="5429264"/>
            <a:ext cx="571504" cy="50006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rot="5400000">
            <a:off x="6786578" y="5643578"/>
            <a:ext cx="571504" cy="158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сполучна лінія 27"/>
          <p:cNvCxnSpPr/>
          <p:nvPr/>
        </p:nvCxnSpPr>
        <p:spPr>
          <a:xfrm rot="10800000">
            <a:off x="6500826" y="4857760"/>
            <a:ext cx="571504" cy="50006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сполучна лінія 29"/>
          <p:cNvCxnSpPr/>
          <p:nvPr/>
        </p:nvCxnSpPr>
        <p:spPr>
          <a:xfrm rot="5400000">
            <a:off x="6500826" y="4572008"/>
            <a:ext cx="285752" cy="285752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сполучна лінія 31"/>
          <p:cNvCxnSpPr/>
          <p:nvPr/>
        </p:nvCxnSpPr>
        <p:spPr>
          <a:xfrm rot="10800000">
            <a:off x="6786578" y="4572008"/>
            <a:ext cx="571504" cy="50006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сполучна лінія 33"/>
          <p:cNvCxnSpPr/>
          <p:nvPr/>
        </p:nvCxnSpPr>
        <p:spPr>
          <a:xfrm rot="10800000">
            <a:off x="7358082" y="5072074"/>
            <a:ext cx="571504" cy="158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сполучна лінія 36"/>
          <p:cNvCxnSpPr/>
          <p:nvPr/>
        </p:nvCxnSpPr>
        <p:spPr>
          <a:xfrm>
            <a:off x="7358082" y="4572008"/>
            <a:ext cx="571504" cy="50006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сполучна лінія 38"/>
          <p:cNvCxnSpPr/>
          <p:nvPr/>
        </p:nvCxnSpPr>
        <p:spPr>
          <a:xfrm rot="5400000">
            <a:off x="7358082" y="4000504"/>
            <a:ext cx="571504" cy="571504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сполучна лінія 40"/>
          <p:cNvCxnSpPr/>
          <p:nvPr/>
        </p:nvCxnSpPr>
        <p:spPr>
          <a:xfrm>
            <a:off x="7358082" y="4000504"/>
            <a:ext cx="571504" cy="158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 сполучна лінія 42"/>
          <p:cNvCxnSpPr/>
          <p:nvPr/>
        </p:nvCxnSpPr>
        <p:spPr>
          <a:xfrm rot="5400000">
            <a:off x="6786578" y="4000504"/>
            <a:ext cx="571504" cy="571504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сполучна лінія 47"/>
          <p:cNvCxnSpPr/>
          <p:nvPr/>
        </p:nvCxnSpPr>
        <p:spPr>
          <a:xfrm rot="16200000" flipV="1">
            <a:off x="6500826" y="4286256"/>
            <a:ext cx="285752" cy="285752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 сполучна лінія 50"/>
          <p:cNvCxnSpPr/>
          <p:nvPr/>
        </p:nvCxnSpPr>
        <p:spPr>
          <a:xfrm rot="5400000">
            <a:off x="6500826" y="3714752"/>
            <a:ext cx="571504" cy="571504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сполучна лінія 52"/>
          <p:cNvCxnSpPr/>
          <p:nvPr/>
        </p:nvCxnSpPr>
        <p:spPr>
          <a:xfrm rot="5400000">
            <a:off x="6786578" y="3429000"/>
            <a:ext cx="571504" cy="158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сполучна лінія 54"/>
          <p:cNvCxnSpPr/>
          <p:nvPr/>
        </p:nvCxnSpPr>
        <p:spPr>
          <a:xfrm rot="5400000">
            <a:off x="6500826" y="3143248"/>
            <a:ext cx="571504" cy="571504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сполучна лінія 56"/>
          <p:cNvCxnSpPr/>
          <p:nvPr/>
        </p:nvCxnSpPr>
        <p:spPr>
          <a:xfrm rot="16200000" flipV="1">
            <a:off x="5929322" y="3143248"/>
            <a:ext cx="571504" cy="571504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сполучна лінія 58"/>
          <p:cNvCxnSpPr/>
          <p:nvPr/>
        </p:nvCxnSpPr>
        <p:spPr>
          <a:xfrm rot="5400000">
            <a:off x="5643570" y="3429000"/>
            <a:ext cx="571504" cy="158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 сполучна лінія 60"/>
          <p:cNvCxnSpPr/>
          <p:nvPr/>
        </p:nvCxnSpPr>
        <p:spPr>
          <a:xfrm rot="16200000" flipV="1">
            <a:off x="5929322" y="3714752"/>
            <a:ext cx="571504" cy="571504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 сполучна лінія 62"/>
          <p:cNvCxnSpPr/>
          <p:nvPr/>
        </p:nvCxnSpPr>
        <p:spPr>
          <a:xfrm rot="5400000">
            <a:off x="6215074" y="4286256"/>
            <a:ext cx="285752" cy="285752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 сполучна лінія 64"/>
          <p:cNvCxnSpPr/>
          <p:nvPr/>
        </p:nvCxnSpPr>
        <p:spPr>
          <a:xfrm rot="16200000" flipV="1">
            <a:off x="5643570" y="4000504"/>
            <a:ext cx="571504" cy="571504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 сполучна лінія 66"/>
          <p:cNvCxnSpPr/>
          <p:nvPr/>
        </p:nvCxnSpPr>
        <p:spPr>
          <a:xfrm rot="10800000">
            <a:off x="5143504" y="4000504"/>
            <a:ext cx="500066" cy="158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 сполучна лінія 69"/>
          <p:cNvCxnSpPr/>
          <p:nvPr/>
        </p:nvCxnSpPr>
        <p:spPr>
          <a:xfrm rot="16200000" flipH="1">
            <a:off x="5143504" y="4000504"/>
            <a:ext cx="571504" cy="571504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 сполучна лінія 73"/>
          <p:cNvCxnSpPr/>
          <p:nvPr/>
        </p:nvCxnSpPr>
        <p:spPr>
          <a:xfrm rot="10800000" flipV="1">
            <a:off x="5143504" y="4572008"/>
            <a:ext cx="571504" cy="50006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 сполучна лінія 74"/>
          <p:cNvCxnSpPr/>
          <p:nvPr/>
        </p:nvCxnSpPr>
        <p:spPr>
          <a:xfrm>
            <a:off x="5143504" y="5072074"/>
            <a:ext cx="500066" cy="158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 сполучна лінія 76"/>
          <p:cNvCxnSpPr/>
          <p:nvPr/>
        </p:nvCxnSpPr>
        <p:spPr>
          <a:xfrm rot="10800000" flipV="1">
            <a:off x="5643570" y="4572008"/>
            <a:ext cx="571504" cy="50006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 сполучна лінія 77"/>
          <p:cNvCxnSpPr/>
          <p:nvPr/>
        </p:nvCxnSpPr>
        <p:spPr>
          <a:xfrm rot="16200000" flipH="1">
            <a:off x="6215074" y="4572008"/>
            <a:ext cx="285752" cy="285752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71934" y="571480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Розв’яжіть завдання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0" y="1643050"/>
            <a:ext cx="87868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200" b="1" i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Завдання 3</a:t>
            </a:r>
            <a:r>
              <a:rPr lang="uk-UA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.</a:t>
            </a:r>
            <a:r>
              <a:rPr lang="uk-UA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uk-UA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Допиши алгоритми проходження лабіринту.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786" y="2214554"/>
            <a:ext cx="7770668" cy="4215123"/>
          </a:xfrm>
          <a:prstGeom prst="rect">
            <a:avLst/>
          </a:prstGeom>
          <a:ln w="44450">
            <a:solidFill>
              <a:srgbClr val="0070C0"/>
            </a:solidFill>
          </a:ln>
          <a:effectLst>
            <a:outerShdw blurRad="5334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429256" y="314324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Arial Black" pitchFamily="34" charset="0"/>
              </a:rPr>
              <a:t>5</a:t>
            </a:r>
            <a:endParaRPr lang="uk-UA" sz="2400" b="1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9256" y="350043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Arial Black" pitchFamily="34" charset="0"/>
              </a:rPr>
              <a:t>1</a:t>
            </a:r>
            <a:endParaRPr lang="uk-UA" sz="2400" b="1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9256" y="385762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Arial Black" pitchFamily="34" charset="0"/>
              </a:rPr>
              <a:t>7</a:t>
            </a:r>
            <a:endParaRPr lang="uk-UA" sz="2400" b="1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9256" y="421481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Arial Black" pitchFamily="34" charset="0"/>
              </a:rPr>
              <a:t>1</a:t>
            </a:r>
            <a:endParaRPr lang="uk-UA" sz="2400" b="1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29256" y="45720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Arial Black" pitchFamily="34" charset="0"/>
              </a:rPr>
              <a:t>4</a:t>
            </a:r>
            <a:endParaRPr lang="uk-UA" sz="2400" b="1" dirty="0"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9256" y="492919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Arial Black" pitchFamily="34" charset="0"/>
              </a:rPr>
              <a:t>3</a:t>
            </a:r>
            <a:endParaRPr lang="uk-UA" sz="2400" b="1" dirty="0"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29256" y="521495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Arial Black" pitchFamily="34" charset="0"/>
              </a:rPr>
              <a:t>1</a:t>
            </a:r>
            <a:endParaRPr lang="uk-UA" sz="2400" b="1" dirty="0"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29256" y="557214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Arial Black" pitchFamily="34" charset="0"/>
              </a:rPr>
              <a:t>3</a:t>
            </a:r>
            <a:endParaRPr lang="uk-UA" sz="2400" b="1" dirty="0"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29256" y="592933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Arial Black" pitchFamily="34" charset="0"/>
              </a:rPr>
              <a:t>2</a:t>
            </a:r>
            <a:endParaRPr lang="uk-UA" sz="2400" b="1" dirty="0"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43834" y="314324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Arial Black" pitchFamily="34" charset="0"/>
              </a:rPr>
              <a:t>2</a:t>
            </a:r>
            <a:endParaRPr lang="uk-UA" sz="2400" b="1" dirty="0"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43834" y="350043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Arial Black" pitchFamily="34" charset="0"/>
              </a:rPr>
              <a:t>1</a:t>
            </a:r>
            <a:endParaRPr lang="uk-UA" sz="2400" b="1" dirty="0"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43834" y="385762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Arial Black" pitchFamily="34" charset="0"/>
              </a:rPr>
              <a:t>4</a:t>
            </a:r>
            <a:endParaRPr lang="uk-UA" sz="2400" b="1" dirty="0"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43834" y="421481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Arial Black" pitchFamily="34" charset="0"/>
              </a:rPr>
              <a:t>3</a:t>
            </a:r>
            <a:endParaRPr lang="uk-UA" sz="2400" b="1" dirty="0"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43834" y="45720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Arial Black" pitchFamily="34" charset="0"/>
              </a:rPr>
              <a:t>3</a:t>
            </a:r>
            <a:endParaRPr lang="uk-UA" sz="2400" b="1" dirty="0"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43834" y="492919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Arial Black" pitchFamily="34" charset="0"/>
              </a:rPr>
              <a:t>2</a:t>
            </a:r>
            <a:endParaRPr lang="uk-UA" sz="2400" b="1" dirty="0"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43834" y="528638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Arial Black" pitchFamily="34" charset="0"/>
              </a:rPr>
              <a:t>8</a:t>
            </a:r>
            <a:endParaRPr lang="uk-UA" sz="2400" b="1" dirty="0">
              <a:latin typeface="Arial Black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43834" y="557214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Arial Black" pitchFamily="34" charset="0"/>
              </a:rPr>
              <a:t>4</a:t>
            </a:r>
            <a:endParaRPr lang="uk-UA" sz="2400" b="1" dirty="0">
              <a:latin typeface="Arial Blac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43834" y="592933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Arial Black" pitchFamily="34" charset="0"/>
              </a:rPr>
              <a:t>2</a:t>
            </a:r>
            <a:endParaRPr lang="uk-UA" sz="24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71934" y="571480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Розв’яжіть завдання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428564" y="1643050"/>
            <a:ext cx="8715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Завдання 4</a:t>
            </a:r>
            <a:r>
              <a:rPr lang="uk-UA" sz="2000" b="1" i="1" dirty="0" smtClean="0">
                <a:latin typeface="+mj-lt"/>
                <a:cs typeface="Arial" pitchFamily="34" charset="0"/>
              </a:rPr>
              <a:t>.</a:t>
            </a:r>
            <a:r>
              <a:rPr lang="uk-UA" sz="2000" b="1" i="1" dirty="0" smtClean="0">
                <a:latin typeface="+mj-lt"/>
              </a:rPr>
              <a:t> 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Виконай алгоритм і розфарбуй фрукти.</a:t>
            </a:r>
            <a:endParaRPr lang="uk-UA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>
            <a:lum bright="-4000" contrast="25000"/>
          </a:blip>
          <a:srcRect/>
          <a:stretch>
            <a:fillRect/>
          </a:stretch>
        </p:blipFill>
        <p:spPr bwMode="auto">
          <a:xfrm>
            <a:off x="1857356" y="2059747"/>
            <a:ext cx="5929354" cy="4798253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5" name="Picture 5" descr="C:\Users\Admin\Desktop\1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2071678"/>
            <a:ext cx="1843874" cy="1643056"/>
          </a:xfrm>
          <a:prstGeom prst="rect">
            <a:avLst/>
          </a:prstGeom>
          <a:noFill/>
        </p:spPr>
      </p:pic>
      <p:pic>
        <p:nvPicPr>
          <p:cNvPr id="5126" name="Picture 6" descr="C:\Users\Admin\Desktop\23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2055658"/>
            <a:ext cx="2046587" cy="1587655"/>
          </a:xfrm>
          <a:prstGeom prst="rect">
            <a:avLst/>
          </a:prstGeom>
          <a:noFill/>
        </p:spPr>
      </p:pic>
      <p:pic>
        <p:nvPicPr>
          <p:cNvPr id="5127" name="Picture 7" descr="C:\Users\Admin\Desktop\54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2071678"/>
            <a:ext cx="1792647" cy="157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кутник 12"/>
          <p:cNvSpPr/>
          <p:nvPr/>
        </p:nvSpPr>
        <p:spPr>
          <a:xfrm>
            <a:off x="3286116" y="3643314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4</a:t>
            </a:r>
            <a:r>
              <a:rPr lang="uk-UA" b="1" dirty="0" smtClean="0"/>
              <a:t>.</a:t>
            </a:r>
            <a:r>
              <a:rPr lang="uk-UA" b="1" i="1" dirty="0" smtClean="0"/>
              <a:t> Пригадай ситуації, в яких ти керувався алгоритмом з розгалуженням.</a:t>
            </a:r>
            <a:endParaRPr lang="uk-UA" b="1" i="1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esktop\підсумок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71810"/>
            <a:ext cx="3238492" cy="3238492"/>
          </a:xfrm>
          <a:prstGeom prst="rect">
            <a:avLst/>
          </a:prstGeom>
          <a:noFill/>
        </p:spPr>
      </p:pic>
      <p:sp>
        <p:nvSpPr>
          <p:cNvPr id="9" name="Прямокутник 8"/>
          <p:cNvSpPr/>
          <p:nvPr/>
        </p:nvSpPr>
        <p:spPr>
          <a:xfrm>
            <a:off x="3714744" y="78579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Підсумок </a:t>
            </a:r>
          </a:p>
          <a:p>
            <a:pPr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уроку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3286116" y="2214554"/>
            <a:ext cx="557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1. </a:t>
            </a:r>
            <a:r>
              <a:rPr lang="uk-UA" b="1" i="1" dirty="0" smtClean="0"/>
              <a:t>Що цікавого сьогодні ви дізналися на уроці?</a:t>
            </a:r>
            <a:endParaRPr lang="uk-UA" b="1" i="1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3286116" y="2786058"/>
            <a:ext cx="3768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uk-UA" b="1" dirty="0" smtClean="0">
                <a:solidFill>
                  <a:srgbClr val="FF0000"/>
                </a:solidFill>
              </a:rPr>
              <a:t>2. </a:t>
            </a:r>
            <a:r>
              <a:rPr lang="uk-UA" b="1" i="1" dirty="0" smtClean="0"/>
              <a:t>Що найбільше сподобалося?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3286116" y="3214686"/>
            <a:ext cx="2643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uk-UA" b="1" dirty="0" smtClean="0">
                <a:solidFill>
                  <a:srgbClr val="FF0000"/>
                </a:solidFill>
              </a:rPr>
              <a:t>3. </a:t>
            </a:r>
            <a:r>
              <a:rPr lang="uk-UA" b="1" i="1" dirty="0" smtClean="0"/>
              <a:t>Що запам’яталося?</a:t>
            </a:r>
          </a:p>
        </p:txBody>
      </p:sp>
      <p:sp>
        <p:nvSpPr>
          <p:cNvPr id="16" name="Прямокутник 15"/>
          <p:cNvSpPr/>
          <p:nvPr/>
        </p:nvSpPr>
        <p:spPr>
          <a:xfrm>
            <a:off x="3286116" y="4357694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5</a:t>
            </a:r>
            <a:r>
              <a:rPr lang="uk-UA" b="1" dirty="0" smtClean="0"/>
              <a:t>.</a:t>
            </a:r>
            <a:r>
              <a:rPr lang="uk-UA" b="1" i="1" dirty="0" smtClean="0"/>
              <a:t> Склади алгоритм визначення роду відмінків.</a:t>
            </a:r>
            <a:endParaRPr lang="uk-UA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776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1" grpId="0"/>
      <p:bldP spid="12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C:\Users\Admin\Desktop\інформат. 4 клас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71677"/>
            <a:ext cx="3143272" cy="4071023"/>
          </a:xfrm>
          <a:prstGeom prst="rect">
            <a:avLst/>
          </a:prstGeom>
          <a:noFill/>
        </p:spPr>
      </p:pic>
      <p:sp>
        <p:nvSpPr>
          <p:cNvPr id="7" name="Округлена прямокутна виноска 6"/>
          <p:cNvSpPr/>
          <p:nvPr/>
        </p:nvSpPr>
        <p:spPr>
          <a:xfrm>
            <a:off x="4786314" y="2643182"/>
            <a:ext cx="3000396" cy="857256"/>
          </a:xfrm>
          <a:prstGeom prst="wedgeRoundRectCallout">
            <a:avLst>
              <a:gd name="adj1" fmla="val -95613"/>
              <a:gd name="adj2" fmla="val 48998"/>
              <a:gd name="adj3" fmla="val 16667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Проаналізувати </a:t>
            </a:r>
          </a:p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Ст. 113-117</a:t>
            </a:r>
            <a:endParaRPr lang="uk-UA" b="1" i="1" dirty="0">
              <a:solidFill>
                <a:schemeClr val="tx1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3643306" y="64291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Домашнє завдання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3714744" y="6357958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Матеріал з сайту:</a:t>
            </a:r>
            <a:r>
              <a:rPr lang="en-US" dirty="0" smtClean="0">
                <a:hlinkClick r:id="rId4"/>
              </a:rPr>
              <a:t>http://terehovskiy.at.ua/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83776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кутник 9"/>
          <p:cNvSpPr/>
          <p:nvPr/>
        </p:nvSpPr>
        <p:spPr>
          <a:xfrm>
            <a:off x="3571868" y="78579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Алгоритми з розгалуженням</a:t>
            </a:r>
          </a:p>
        </p:txBody>
      </p:sp>
      <p:sp>
        <p:nvSpPr>
          <p:cNvPr id="18434" name="AutoShape 2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18436" name="AutoShape 4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9" name="Прямокутник 8"/>
          <p:cNvSpPr/>
          <p:nvPr/>
        </p:nvSpPr>
        <p:spPr>
          <a:xfrm>
            <a:off x="500034" y="2071678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Ось блок-схема цього алгоритму: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2643181"/>
            <a:ext cx="4523964" cy="4096145"/>
          </a:xfrm>
          <a:prstGeom prst="rect">
            <a:avLst/>
          </a:prstGeom>
          <a:ln w="47625">
            <a:solidFill>
              <a:srgbClr val="0070C0"/>
            </a:solidFill>
          </a:ln>
          <a:effectLst>
            <a:outerShdw blurRad="4572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кутник 9"/>
          <p:cNvSpPr/>
          <p:nvPr/>
        </p:nvSpPr>
        <p:spPr>
          <a:xfrm>
            <a:off x="3571868" y="78579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Алгоритми з розгалуженням</a:t>
            </a:r>
          </a:p>
          <a:p>
            <a:pPr algn="ctr"/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8434" name="AutoShape 2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18436" name="AutoShape 4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36868" name="AutoShape 4" descr="Результат пошуку зображень за запитом &quot;пішохідний перехід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36870" name="AutoShape 6" descr="Результат пошуку зображень за запитом &quot;пішохідний перехід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571472" y="1928802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/>
              <a:t>    Може виникнути ситуація, коли не вдасться дібрати перевірне слово. Тоді треба буде скористатись іншим правилом або словником.</a:t>
            </a:r>
          </a:p>
        </p:txBody>
      </p:sp>
      <p:pic>
        <p:nvPicPr>
          <p:cNvPr id="22530" name="Picture 2" descr="http://www.viart.com.ua/images/articles/large/glossar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143248"/>
            <a:ext cx="5000660" cy="331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кутник 9"/>
          <p:cNvSpPr/>
          <p:nvPr/>
        </p:nvSpPr>
        <p:spPr>
          <a:xfrm>
            <a:off x="3571868" y="78579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Алгоритми з розгалуженням</a:t>
            </a:r>
          </a:p>
          <a:p>
            <a:pPr algn="ctr"/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8434" name="AutoShape 2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18436" name="AutoShape 4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428596" y="2000240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Розглянемо алгоритм користування електрочайником.</a:t>
            </a:r>
            <a:endParaRPr lang="uk-UA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2571744"/>
            <a:ext cx="4182760" cy="4000504"/>
          </a:xfrm>
          <a:prstGeom prst="rect">
            <a:avLst/>
          </a:prstGeom>
          <a:ln w="47625">
            <a:solidFill>
              <a:srgbClr val="0070C0"/>
            </a:solidFill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кутник 9"/>
          <p:cNvSpPr/>
          <p:nvPr/>
        </p:nvSpPr>
        <p:spPr>
          <a:xfrm>
            <a:off x="3571868" y="78579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Алгоритми з розгалуженням</a:t>
            </a:r>
          </a:p>
          <a:p>
            <a:pPr algn="ctr"/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8434" name="AutoShape 2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18436" name="AutoShape 4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8" name="Прямокутник 7"/>
          <p:cNvSpPr/>
          <p:nvPr/>
        </p:nvSpPr>
        <p:spPr>
          <a:xfrm>
            <a:off x="357158" y="235743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бачимо, іноді перевірка умови необхідна для того, щоб визначити, чи треба виконувати певну дію. У наведеному алгоритмі дія «Налий воду в чайник» виконується тільки в тому разі, якщо результат перевірки умови — «Ні».</a:t>
            </a:r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5" name="Picture 1" descr="C:\Users\Admin\Desktop\elektrochajnik-vitek-1167-sr!Larg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000240"/>
            <a:ext cx="4476780" cy="4476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кутник 9"/>
          <p:cNvSpPr/>
          <p:nvPr/>
        </p:nvSpPr>
        <p:spPr>
          <a:xfrm>
            <a:off x="3571868" y="78579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Алгоритми з розгалуженням</a:t>
            </a:r>
          </a:p>
          <a:p>
            <a:pPr algn="ctr"/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8434" name="AutoShape 2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18436" name="AutoShape 4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500034" y="2071678"/>
            <a:ext cx="8143932" cy="1643074"/>
          </a:xfrm>
          <a:prstGeom prst="roundRect">
            <a:avLst>
              <a:gd name="adj" fmla="val 10188"/>
            </a:avLst>
          </a:prstGeom>
          <a:solidFill>
            <a:schemeClr val="bg2">
              <a:lumMod val="50000"/>
              <a:alpha val="57000"/>
            </a:schemeClr>
          </a:solidFill>
          <a:ln w="114300" cmpd="thickThin">
            <a:solidFill>
              <a:srgbClr val="7030A0">
                <a:alpha val="55000"/>
              </a:srgb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1928794" y="2143116"/>
            <a:ext cx="628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defRPr/>
            </a:pPr>
            <a:r>
              <a:rPr lang="uk-UA" sz="2400" b="1" i="1" kern="0" dirty="0" smtClean="0">
                <a:latin typeface="Verdana"/>
              </a:rPr>
              <a:t>Команди </a:t>
            </a:r>
            <a:r>
              <a:rPr lang="uk-UA" sz="2400" b="1" i="1" kern="0" dirty="0" smtClean="0">
                <a:solidFill>
                  <a:srgbClr val="FF0000"/>
                </a:solidFill>
                <a:latin typeface="Verdana"/>
              </a:rPr>
              <a:t>коли натиснуто, завжди, якщо </a:t>
            </a:r>
            <a:r>
              <a:rPr lang="uk-UA" sz="2400" b="1" i="1" kern="0" dirty="0" smtClean="0">
                <a:latin typeface="Verdana"/>
              </a:rPr>
              <a:t>– інакше ти можеш знайти серед команд групи </a:t>
            </a:r>
            <a:r>
              <a:rPr lang="uk-UA" sz="2400" b="1" i="1" kern="0" dirty="0" smtClean="0">
                <a:solidFill>
                  <a:srgbClr val="FF0000"/>
                </a:solidFill>
                <a:latin typeface="Verdana"/>
              </a:rPr>
              <a:t>Керування</a:t>
            </a:r>
            <a:endParaRPr lang="uk-UA" sz="2400" b="1" i="1" kern="0" dirty="0" smtClean="0">
              <a:latin typeface="Verdana"/>
            </a:endParaRPr>
          </a:p>
        </p:txBody>
      </p:sp>
      <p:pic>
        <p:nvPicPr>
          <p:cNvPr id="13" name="Picture 4" descr="C:\Users\Admin\Desktop\2013013101013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214554"/>
            <a:ext cx="1966646" cy="1428760"/>
          </a:xfrm>
          <a:prstGeom prst="rect">
            <a:avLst/>
          </a:prstGeom>
          <a:noFill/>
        </p:spPr>
      </p:pic>
      <p:sp>
        <p:nvSpPr>
          <p:cNvPr id="17" name="Прямокутник 16"/>
          <p:cNvSpPr/>
          <p:nvPr/>
        </p:nvSpPr>
        <p:spPr>
          <a:xfrm>
            <a:off x="214282" y="4000504"/>
            <a:ext cx="8358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 висловлювання Мальвіни є істинними, а які — хибними?</a:t>
            </a:r>
            <a:endParaRPr lang="uk-UA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500034" y="4500570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uk-UA" b="1" i="1" dirty="0" smtClean="0"/>
              <a:t>- Усі троянди — білі</a:t>
            </a:r>
            <a:endParaRPr lang="uk-UA" b="1" i="1" dirty="0"/>
          </a:p>
        </p:txBody>
      </p:sp>
      <p:sp>
        <p:nvSpPr>
          <p:cNvPr id="19" name="Знак заборони 18"/>
          <p:cNvSpPr/>
          <p:nvPr/>
        </p:nvSpPr>
        <p:spPr>
          <a:xfrm>
            <a:off x="3286116" y="4429132"/>
            <a:ext cx="357190" cy="357190"/>
          </a:xfrm>
          <a:prstGeom prst="noSmoking">
            <a:avLst>
              <a:gd name="adj" fmla="val 29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500034" y="5000636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uk-UA" b="1" i="1" dirty="0" smtClean="0"/>
              <a:t>- Усі квіти — троянди</a:t>
            </a:r>
            <a:endParaRPr lang="uk-UA" b="1" i="1" dirty="0"/>
          </a:p>
        </p:txBody>
      </p:sp>
      <p:sp>
        <p:nvSpPr>
          <p:cNvPr id="21" name="Знак заборони 20"/>
          <p:cNvSpPr/>
          <p:nvPr/>
        </p:nvSpPr>
        <p:spPr>
          <a:xfrm>
            <a:off x="3286116" y="5000636"/>
            <a:ext cx="357190" cy="357190"/>
          </a:xfrm>
          <a:prstGeom prst="noSmoking">
            <a:avLst>
              <a:gd name="adj" fmla="val 29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500034" y="5500702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uk-UA" b="1" i="1" dirty="0" smtClean="0"/>
              <a:t>- Усі троянди - квіти</a:t>
            </a:r>
            <a:endParaRPr lang="uk-UA" b="1" i="1" dirty="0"/>
          </a:p>
        </p:txBody>
      </p:sp>
      <p:sp>
        <p:nvSpPr>
          <p:cNvPr id="23" name="L-подібна фігура 22"/>
          <p:cNvSpPr/>
          <p:nvPr/>
        </p:nvSpPr>
        <p:spPr>
          <a:xfrm rot="2331570" flipH="1">
            <a:off x="3394035" y="5384283"/>
            <a:ext cx="234912" cy="426873"/>
          </a:xfrm>
          <a:prstGeom prst="corner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4" name="Прямокутник 23"/>
          <p:cNvSpPr/>
          <p:nvPr/>
        </p:nvSpPr>
        <p:spPr>
          <a:xfrm>
            <a:off x="4500562" y="4500570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uk-UA" b="1" i="1" dirty="0" smtClean="0"/>
              <a:t>- Деякі квіти – не білі</a:t>
            </a:r>
            <a:endParaRPr lang="uk-UA" b="1" i="1" dirty="0"/>
          </a:p>
        </p:txBody>
      </p:sp>
      <p:sp>
        <p:nvSpPr>
          <p:cNvPr id="25" name="L-подібна фігура 24"/>
          <p:cNvSpPr/>
          <p:nvPr/>
        </p:nvSpPr>
        <p:spPr>
          <a:xfrm rot="2331570" flipH="1">
            <a:off x="7966067" y="4312714"/>
            <a:ext cx="234912" cy="426873"/>
          </a:xfrm>
          <a:prstGeom prst="corner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6" name="Прямокутник 25"/>
          <p:cNvSpPr/>
          <p:nvPr/>
        </p:nvSpPr>
        <p:spPr>
          <a:xfrm>
            <a:off x="4500562" y="5000636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uk-UA" b="1" i="1" dirty="0" smtClean="0"/>
              <a:t>- Деякі троянди - сині</a:t>
            </a:r>
            <a:endParaRPr lang="uk-UA" b="1" i="1" dirty="0"/>
          </a:p>
        </p:txBody>
      </p:sp>
      <p:sp>
        <p:nvSpPr>
          <p:cNvPr id="27" name="L-подібна фігура 26"/>
          <p:cNvSpPr/>
          <p:nvPr/>
        </p:nvSpPr>
        <p:spPr>
          <a:xfrm rot="2331570" flipH="1">
            <a:off x="8037505" y="4812779"/>
            <a:ext cx="234912" cy="426873"/>
          </a:xfrm>
          <a:prstGeom prst="corner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8" name="Прямокутник 27"/>
          <p:cNvSpPr/>
          <p:nvPr/>
        </p:nvSpPr>
        <p:spPr>
          <a:xfrm>
            <a:off x="4500562" y="5500702"/>
            <a:ext cx="3357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uk-UA" b="1" i="1" dirty="0" smtClean="0"/>
              <a:t>- Деякі білі квіти - троянди</a:t>
            </a:r>
            <a:endParaRPr lang="uk-UA" b="1" i="1" dirty="0"/>
          </a:p>
        </p:txBody>
      </p:sp>
      <p:sp>
        <p:nvSpPr>
          <p:cNvPr id="29" name="L-подібна фігура 28"/>
          <p:cNvSpPr/>
          <p:nvPr/>
        </p:nvSpPr>
        <p:spPr>
          <a:xfrm rot="2331570" flipH="1">
            <a:off x="8037504" y="5312844"/>
            <a:ext cx="234912" cy="426873"/>
          </a:xfrm>
          <a:prstGeom prst="corner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7" grpId="0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кутник 9"/>
          <p:cNvSpPr/>
          <p:nvPr/>
        </p:nvSpPr>
        <p:spPr>
          <a:xfrm>
            <a:off x="3571868" y="78579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Алгоритми з розгалуженням</a:t>
            </a:r>
          </a:p>
          <a:p>
            <a:pPr algn="ctr"/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8434" name="AutoShape 2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18436" name="AutoShape 4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214282" y="2071678"/>
            <a:ext cx="83582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Олеся запитали, скільки йому років. «А от поміркуйте, — відповів він. — Додайте найменше одноцифрове число, найменше двоцифрове і найменше трицифрове число; від знайденої суми відніміть найбільше двоцифрове число, тоді ви дізнаєтеся, скільки мені років». Скільки ж років хлопчикові?</a:t>
            </a:r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00496" y="5000636"/>
            <a:ext cx="4414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Хлопчику 12 років</a:t>
            </a:r>
            <a:endParaRPr lang="uk-UA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кутник 4"/>
          <p:cNvSpPr/>
          <p:nvPr/>
        </p:nvSpPr>
        <p:spPr>
          <a:xfrm>
            <a:off x="4071934" y="1071546"/>
            <a:ext cx="36182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uk-UA" sz="3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Фізхвилинка</a:t>
            </a:r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2050" name="Picture 2" descr="C:\Users\Admin\Desktop\Зарядк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143116"/>
            <a:ext cx="2724150" cy="34671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8662" y="2571744"/>
            <a:ext cx="43577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Вже стомилися ми трішки, </a:t>
            </a:r>
            <a:br>
              <a:rPr lang="uk-UA" sz="2400" dirty="0" smtClean="0"/>
            </a:br>
            <a:r>
              <a:rPr lang="uk-UA" sz="2400" dirty="0" err="1" smtClean="0"/>
              <a:t>Вийдем</a:t>
            </a:r>
            <a:r>
              <a:rPr lang="uk-UA" sz="2400" dirty="0" smtClean="0"/>
              <a:t> разом на доріжку. </a:t>
            </a:r>
            <a:br>
              <a:rPr lang="uk-UA" sz="2400" dirty="0" smtClean="0"/>
            </a:br>
            <a:r>
              <a:rPr lang="uk-UA" sz="2400" dirty="0" smtClean="0"/>
              <a:t>Ось голівонька стомилась, </a:t>
            </a:r>
            <a:br>
              <a:rPr lang="uk-UA" sz="2400" dirty="0" smtClean="0"/>
            </a:br>
            <a:r>
              <a:rPr lang="uk-UA" sz="2400" dirty="0" smtClean="0"/>
              <a:t>Вліво, вправо нахилилась. </a:t>
            </a:r>
            <a:br>
              <a:rPr lang="uk-UA" sz="2400" dirty="0" smtClean="0"/>
            </a:br>
            <a:r>
              <a:rPr lang="uk-UA" sz="2400" dirty="0" err="1" smtClean="0"/>
              <a:t>Будем</a:t>
            </a:r>
            <a:r>
              <a:rPr lang="uk-UA" sz="2400" dirty="0" smtClean="0"/>
              <a:t> пальчики стискати, </a:t>
            </a:r>
            <a:br>
              <a:rPr lang="uk-UA" sz="2400" dirty="0" smtClean="0"/>
            </a:br>
            <a:r>
              <a:rPr lang="uk-UA" sz="2400" dirty="0" smtClean="0"/>
              <a:t>Щоби краще нам писати.</a:t>
            </a:r>
          </a:p>
          <a:p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кутник 4"/>
          <p:cNvSpPr/>
          <p:nvPr/>
        </p:nvSpPr>
        <p:spPr>
          <a:xfrm>
            <a:off x="4000496" y="785794"/>
            <a:ext cx="343715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Працюємо за </a:t>
            </a:r>
          </a:p>
          <a:p>
            <a:pPr marL="914400" indent="-914400"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комп’ютером</a:t>
            </a:r>
          </a:p>
        </p:txBody>
      </p:sp>
      <p:pic>
        <p:nvPicPr>
          <p:cNvPr id="1026" name="Picture 2" descr="C:\Users\Admin\Desktop\системний бл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000372"/>
            <a:ext cx="3286148" cy="328614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857496"/>
            <a:ext cx="3000396" cy="379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Users\Admin\Desktop\7 клас інформатика\10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072477"/>
            <a:ext cx="3571900" cy="3271459"/>
          </a:xfrm>
          <a:prstGeom prst="rect">
            <a:avLst/>
          </a:prstGeom>
          <a:noFill/>
        </p:spPr>
      </p:pic>
      <p:sp>
        <p:nvSpPr>
          <p:cNvPr id="14" name="Прямокутник 13"/>
          <p:cNvSpPr/>
          <p:nvPr/>
        </p:nvSpPr>
        <p:spPr>
          <a:xfrm>
            <a:off x="500034" y="1928802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alebarda" pitchFamily="50" charset="0"/>
              </a:rPr>
              <a:t>Увага</a:t>
            </a:r>
            <a:r>
              <a:rPr lang="ru-RU" b="1" dirty="0" smtClean="0">
                <a:solidFill>
                  <a:srgbClr val="FF0000"/>
                </a:solidFill>
                <a:latin typeface="alebarda" pitchFamily="50" charset="0"/>
              </a:rPr>
              <a:t>!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Під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час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роботи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з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комп’ютером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дотримуйтеся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правил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безпеки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uk-UA" b="1" i="1" dirty="0" smtClean="0">
                <a:latin typeface="alebarda" pitchFamily="50" charset="0"/>
                <a:ea typeface="Adobe Kaiti Std R" pitchFamily="18" charset="-128"/>
              </a:rPr>
              <a:t>та санітарно-гігієнічних норм.</a:t>
            </a:r>
            <a:endParaRPr lang="uk-UA" b="1" dirty="0">
              <a:latin typeface="alebarda" pitchFamily="50" charset="0"/>
              <a:ea typeface="Adobe Kaiti Std R" pitchFamily="18" charset="-128"/>
            </a:endParaRPr>
          </a:p>
        </p:txBody>
      </p:sp>
      <p:sp>
        <p:nvSpPr>
          <p:cNvPr id="16" name="Блок-схема: альтернативний процес 15"/>
          <p:cNvSpPr/>
          <p:nvPr/>
        </p:nvSpPr>
        <p:spPr>
          <a:xfrm>
            <a:off x="428596" y="1857364"/>
            <a:ext cx="8001056" cy="785818"/>
          </a:xfrm>
          <a:prstGeom prst="flowChartAlternateProcess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/>
          <p:cNvSpPr/>
          <p:nvPr/>
        </p:nvSpPr>
        <p:spPr>
          <a:xfrm>
            <a:off x="6572264" y="2786058"/>
            <a:ext cx="192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Центр монітора</a:t>
            </a:r>
          </a:p>
          <a:p>
            <a:r>
              <a:rPr lang="uk-UA" sz="1400" dirty="0" smtClean="0"/>
              <a:t>на рівні очей</a:t>
            </a:r>
            <a:endParaRPr lang="uk-UA" sz="1400" dirty="0"/>
          </a:p>
        </p:txBody>
      </p:sp>
      <p:sp>
        <p:nvSpPr>
          <p:cNvPr id="10" name="Прямокутник 9"/>
          <p:cNvSpPr/>
          <p:nvPr/>
        </p:nvSpPr>
        <p:spPr>
          <a:xfrm>
            <a:off x="4857752" y="3857628"/>
            <a:ext cx="1160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Шия пряма</a:t>
            </a:r>
            <a:endParaRPr lang="uk-UA" sz="1400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6715140" y="3643314"/>
            <a:ext cx="10070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50–60 см</a:t>
            </a:r>
            <a:endParaRPr lang="uk-UA" sz="1400" dirty="0"/>
          </a:p>
        </p:txBody>
      </p:sp>
      <p:cxnSp>
        <p:nvCxnSpPr>
          <p:cNvPr id="15" name="Пряма зі стрілкою 14"/>
          <p:cNvCxnSpPr/>
          <p:nvPr/>
        </p:nvCxnSpPr>
        <p:spPr>
          <a:xfrm>
            <a:off x="6858016" y="3571876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кутник 16"/>
          <p:cNvSpPr/>
          <p:nvPr/>
        </p:nvSpPr>
        <p:spPr>
          <a:xfrm>
            <a:off x="7358082" y="5286388"/>
            <a:ext cx="1214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Стопи на</a:t>
            </a:r>
          </a:p>
          <a:p>
            <a:r>
              <a:rPr lang="uk-UA" sz="1400" dirty="0" smtClean="0"/>
              <a:t>підлозі</a:t>
            </a:r>
            <a:endParaRPr lang="uk-UA" sz="1400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5572132" y="6357958"/>
            <a:ext cx="31951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Використовуйте підставку для ніг</a:t>
            </a:r>
            <a:endParaRPr lang="uk-UA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стибюль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естибюль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Вестибюль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4662</TotalTime>
  <Words>457</Words>
  <Application>Microsoft Office PowerPoint</Application>
  <PresentationFormat>Екран (4:3)</PresentationFormat>
  <Paragraphs>88</Paragraphs>
  <Slides>15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Вестибюль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738</cp:revision>
  <dcterms:created xsi:type="dcterms:W3CDTF">2015-07-30T12:36:53Z</dcterms:created>
  <dcterms:modified xsi:type="dcterms:W3CDTF">2016-03-05T18:21:01Z</dcterms:modified>
</cp:coreProperties>
</file>