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81" r:id="rId3"/>
    <p:sldId id="274" r:id="rId4"/>
    <p:sldId id="275" r:id="rId5"/>
    <p:sldId id="273" r:id="rId6"/>
    <p:sldId id="272" r:id="rId7"/>
    <p:sldId id="276" r:id="rId8"/>
    <p:sldId id="278" r:id="rId9"/>
    <p:sldId id="284" r:id="rId10"/>
    <p:sldId id="285" r:id="rId11"/>
    <p:sldId id="282" r:id="rId12"/>
    <p:sldId id="283" r:id="rId13"/>
    <p:sldId id="280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692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D7DBC-FFDA-4ACF-8191-B7DED54EB88E}" type="datetimeFigureOut">
              <a:rPr lang="uk-UA" smtClean="0"/>
              <a:pPr/>
              <a:t>09.10.2015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A5738-4BA5-40B3-855F-7318E1F5365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6476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й трикут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09.10.2015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09.10.2015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09.10.2015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09.10.2015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09.10.2015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09.10.2015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09.10.2015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09.10.2015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09.10.2015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09.10.2015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09.10.2015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09.10.2015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643306" y="1000108"/>
            <a:ext cx="417646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7</a:t>
            </a:r>
            <a:r>
              <a:rPr lang="uk-UA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. Форматування </a:t>
            </a:r>
          </a:p>
          <a:p>
            <a:pPr algn="ctr"/>
            <a:r>
              <a:rPr lang="uk-UA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абзацу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AlbionicB&amp;W" pitchFamily="34" charset="-52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786050" y="2285992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Спробуй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дати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відповіді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такі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запитання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uk-UA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928926" y="2857496"/>
            <a:ext cx="426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1. </a:t>
            </a:r>
            <a:r>
              <a:rPr lang="ru-RU" dirty="0" smtClean="0"/>
              <a:t>З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текст?</a:t>
            </a:r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3286116" y="350043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2. </a:t>
            </a:r>
            <a:r>
              <a:rPr lang="ru-RU" dirty="0" smtClean="0"/>
              <a:t>Чим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мета тексту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</a:p>
          <a:p>
            <a:r>
              <a:rPr lang="ru-RU" dirty="0" smtClean="0"/>
              <a:t>теми?</a:t>
            </a:r>
            <a:endParaRPr lang="uk-UA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3786182" y="4286256"/>
            <a:ext cx="2244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3. </a:t>
            </a:r>
            <a:r>
              <a:rPr lang="uk-UA" dirty="0" smtClean="0"/>
              <a:t>Що таке абзац?</a:t>
            </a:r>
            <a:endParaRPr lang="uk-UA" dirty="0"/>
          </a:p>
        </p:txBody>
      </p:sp>
      <p:pic>
        <p:nvPicPr>
          <p:cNvPr id="12" name="Picture 2" descr="C:\Users\Admin\Desktop\Розділ 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690806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357554" y="785794"/>
            <a:ext cx="500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З'єднай лініями </a:t>
            </a:r>
          </a:p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зображення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AlbionicB&amp;W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000240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Зєднай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лініями зображення варіантів розміщення тексту на сторінці та їх назви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2050" name="Picture 2" descr="C:\Users\Admin\Desktop\7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643182"/>
            <a:ext cx="7591266" cy="3380755"/>
          </a:xfrm>
          <a:prstGeom prst="rect">
            <a:avLst/>
          </a:prstGeom>
          <a:noFill/>
        </p:spPr>
      </p:pic>
      <p:sp>
        <p:nvSpPr>
          <p:cNvPr id="8" name="Стрілка вправо 7"/>
          <p:cNvSpPr/>
          <p:nvPr/>
        </p:nvSpPr>
        <p:spPr>
          <a:xfrm rot="2227370">
            <a:off x="2277479" y="3923873"/>
            <a:ext cx="1214446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право 8"/>
          <p:cNvSpPr/>
          <p:nvPr/>
        </p:nvSpPr>
        <p:spPr>
          <a:xfrm rot="19148125">
            <a:off x="5399429" y="3380249"/>
            <a:ext cx="1214446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 вправо 9"/>
          <p:cNvSpPr/>
          <p:nvPr/>
        </p:nvSpPr>
        <p:spPr>
          <a:xfrm rot="2897997">
            <a:off x="5199560" y="3869854"/>
            <a:ext cx="1793519" cy="188878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 вправо 10"/>
          <p:cNvSpPr/>
          <p:nvPr/>
        </p:nvSpPr>
        <p:spPr>
          <a:xfrm rot="1803902">
            <a:off x="2446681" y="4856899"/>
            <a:ext cx="996820" cy="15703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357554" y="764704"/>
            <a:ext cx="4166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Заповни головоломку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AlbionicB&amp;W" pitchFamily="34" charset="-52"/>
            </a:endParaRPr>
          </a:p>
        </p:txBody>
      </p:sp>
      <p:graphicFrame>
        <p:nvGraphicFramePr>
          <p:cNvPr id="18" name="Таблиця 17"/>
          <p:cNvGraphicFramePr>
            <a:graphicFrameLocks noGrp="1"/>
          </p:cNvGraphicFramePr>
          <p:nvPr/>
        </p:nvGraphicFramePr>
        <p:xfrm>
          <a:off x="4286248" y="2428868"/>
          <a:ext cx="4429156" cy="4277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7289"/>
                <a:gridCol w="1107289"/>
                <a:gridCol w="1107289"/>
                <a:gridCol w="1107289"/>
              </a:tblGrid>
              <a:tr h="1069282">
                <a:tc>
                  <a:txBody>
                    <a:bodyPr/>
                    <a:lstStyle/>
                    <a:p>
                      <a:endParaRPr lang="uk-UA" sz="3000" dirty="0"/>
                    </a:p>
                  </a:txBody>
                  <a:tcPr marL="157480" marR="157480" marT="78740" marB="78740"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3000" dirty="0"/>
                    </a:p>
                  </a:txBody>
                  <a:tcPr marL="157480" marR="157480" marT="78740" marB="78740"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3000" dirty="0"/>
                    </a:p>
                  </a:txBody>
                  <a:tcPr marL="157480" marR="157480" marT="78740" marB="78740"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3000"/>
                    </a:p>
                  </a:txBody>
                  <a:tcPr marL="157480" marR="157480" marT="78740" marB="78740">
                    <a:noFill/>
                  </a:tcPr>
                </a:tc>
              </a:tr>
              <a:tr h="1069282">
                <a:tc>
                  <a:txBody>
                    <a:bodyPr/>
                    <a:lstStyle/>
                    <a:p>
                      <a:endParaRPr lang="uk-UA" sz="3000" dirty="0"/>
                    </a:p>
                  </a:txBody>
                  <a:tcPr marL="157480" marR="157480" marT="78740" marB="78740"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3000"/>
                    </a:p>
                  </a:txBody>
                  <a:tcPr marL="157480" marR="157480" marT="78740" marB="78740"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3000" dirty="0"/>
                    </a:p>
                  </a:txBody>
                  <a:tcPr marL="157480" marR="157480" marT="78740" marB="78740"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3000"/>
                    </a:p>
                  </a:txBody>
                  <a:tcPr marL="157480" marR="157480" marT="78740" marB="78740">
                    <a:noFill/>
                  </a:tcPr>
                </a:tc>
              </a:tr>
              <a:tr h="1069282">
                <a:tc>
                  <a:txBody>
                    <a:bodyPr/>
                    <a:lstStyle/>
                    <a:p>
                      <a:endParaRPr lang="uk-UA" sz="3000" dirty="0"/>
                    </a:p>
                  </a:txBody>
                  <a:tcPr marL="157480" marR="157480" marT="78740" marB="78740"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3000"/>
                    </a:p>
                  </a:txBody>
                  <a:tcPr marL="157480" marR="157480" marT="78740" marB="78740"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3000"/>
                    </a:p>
                  </a:txBody>
                  <a:tcPr marL="157480" marR="157480" marT="78740" marB="78740"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3000"/>
                    </a:p>
                  </a:txBody>
                  <a:tcPr marL="157480" marR="157480" marT="78740" marB="78740">
                    <a:noFill/>
                  </a:tcPr>
                </a:tc>
              </a:tr>
              <a:tr h="1069282">
                <a:tc>
                  <a:txBody>
                    <a:bodyPr/>
                    <a:lstStyle/>
                    <a:p>
                      <a:endParaRPr lang="uk-UA" sz="3000"/>
                    </a:p>
                  </a:txBody>
                  <a:tcPr marL="157480" marR="157480" marT="78740" marB="78740"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3000" dirty="0"/>
                    </a:p>
                  </a:txBody>
                  <a:tcPr marL="157480" marR="157480" marT="78740" marB="78740"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3000"/>
                    </a:p>
                  </a:txBody>
                  <a:tcPr marL="157480" marR="157480" marT="78740" marB="78740"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3000" dirty="0"/>
                    </a:p>
                  </a:txBody>
                  <a:tcPr marL="157480" marR="157480" marT="78740" marB="78740">
                    <a:noFill/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071538" y="2000240"/>
            <a:ext cx="4665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Пригадай правила заповнення </a:t>
            </a:r>
            <a:r>
              <a:rPr lang="uk-UA" b="1" i="1" dirty="0" err="1" smtClean="0">
                <a:solidFill>
                  <a:srgbClr val="FF0000"/>
                </a:solidFill>
              </a:rPr>
              <a:t>судоку</a:t>
            </a:r>
            <a:r>
              <a:rPr lang="uk-UA" b="1" i="1" dirty="0" smtClean="0">
                <a:solidFill>
                  <a:srgbClr val="FF0000"/>
                </a:solidFill>
              </a:rPr>
              <a:t>.</a:t>
            </a: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31" name="Прямокутник 30"/>
          <p:cNvSpPr/>
          <p:nvPr/>
        </p:nvSpPr>
        <p:spPr>
          <a:xfrm rot="2805611">
            <a:off x="7904882" y="2689915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Прямокутник 31"/>
          <p:cNvSpPr/>
          <p:nvPr/>
        </p:nvSpPr>
        <p:spPr>
          <a:xfrm rot="2805611">
            <a:off x="6761873" y="483305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7" name="Picture 3" descr="I:\яблуко\24.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71876"/>
            <a:ext cx="928694" cy="935348"/>
          </a:xfrm>
          <a:prstGeom prst="rect">
            <a:avLst/>
          </a:prstGeom>
          <a:noFill/>
        </p:spPr>
      </p:pic>
      <p:pic>
        <p:nvPicPr>
          <p:cNvPr id="1028" name="Picture 4" descr="I:\яблуко\завантаженн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500306"/>
            <a:ext cx="1010764" cy="928694"/>
          </a:xfrm>
          <a:prstGeom prst="rect">
            <a:avLst/>
          </a:prstGeom>
          <a:noFill/>
        </p:spPr>
      </p:pic>
      <p:pic>
        <p:nvPicPr>
          <p:cNvPr id="33" name="Picture 4" descr="I:\яблуко\завантаженн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3838" y="5697812"/>
            <a:ext cx="1010764" cy="928694"/>
          </a:xfrm>
          <a:prstGeom prst="rect">
            <a:avLst/>
          </a:prstGeom>
          <a:noFill/>
        </p:spPr>
      </p:pic>
      <p:pic>
        <p:nvPicPr>
          <p:cNvPr id="1029" name="Picture 5" descr="I:\яблуко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500306"/>
            <a:ext cx="630287" cy="971548"/>
          </a:xfrm>
          <a:prstGeom prst="rect">
            <a:avLst/>
          </a:prstGeom>
          <a:noFill/>
        </p:spPr>
      </p:pic>
      <p:pic>
        <p:nvPicPr>
          <p:cNvPr id="34" name="Picture 5" descr="I:\яблуко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5715016"/>
            <a:ext cx="630287" cy="971548"/>
          </a:xfrm>
          <a:prstGeom prst="rect">
            <a:avLst/>
          </a:prstGeom>
          <a:noFill/>
        </p:spPr>
      </p:pic>
      <p:pic>
        <p:nvPicPr>
          <p:cNvPr id="35" name="Picture 3" descr="I:\яблуко\24.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5715016"/>
            <a:ext cx="928694" cy="935348"/>
          </a:xfrm>
          <a:prstGeom prst="rect">
            <a:avLst/>
          </a:prstGeom>
          <a:noFill/>
        </p:spPr>
      </p:pic>
      <p:sp>
        <p:nvSpPr>
          <p:cNvPr id="36" name="L-подібна фігура 35"/>
          <p:cNvSpPr/>
          <p:nvPr/>
        </p:nvSpPr>
        <p:spPr>
          <a:xfrm rot="2095686" flipH="1">
            <a:off x="4688963" y="3786063"/>
            <a:ext cx="337575" cy="514782"/>
          </a:xfrm>
          <a:prstGeom prst="corne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кутник 36"/>
          <p:cNvSpPr/>
          <p:nvPr/>
        </p:nvSpPr>
        <p:spPr>
          <a:xfrm rot="2805611">
            <a:off x="4547295" y="376148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L-подібна фігура 37"/>
          <p:cNvSpPr/>
          <p:nvPr/>
        </p:nvSpPr>
        <p:spPr>
          <a:xfrm rot="2095686" flipH="1">
            <a:off x="7975113" y="4836597"/>
            <a:ext cx="337575" cy="514782"/>
          </a:xfrm>
          <a:prstGeom prst="corne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Picture 3" descr="I:\яблуко\24.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4643446"/>
            <a:ext cx="928694" cy="935348"/>
          </a:xfrm>
          <a:prstGeom prst="rect">
            <a:avLst/>
          </a:prstGeom>
          <a:noFill/>
        </p:spPr>
      </p:pic>
      <p:sp>
        <p:nvSpPr>
          <p:cNvPr id="40" name="L-подібна фігура 39"/>
          <p:cNvSpPr/>
          <p:nvPr/>
        </p:nvSpPr>
        <p:spPr>
          <a:xfrm rot="2095686" flipH="1">
            <a:off x="7975113" y="3765027"/>
            <a:ext cx="337575" cy="514782"/>
          </a:xfrm>
          <a:prstGeom prst="corne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Picture 4" descr="I:\яблуко\завантаженн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3571876"/>
            <a:ext cx="1010764" cy="928694"/>
          </a:xfrm>
          <a:prstGeom prst="rect">
            <a:avLst/>
          </a:prstGeom>
          <a:noFill/>
        </p:spPr>
      </p:pic>
      <p:sp>
        <p:nvSpPr>
          <p:cNvPr id="42" name="L-подібна фігура 41"/>
          <p:cNvSpPr/>
          <p:nvPr/>
        </p:nvSpPr>
        <p:spPr>
          <a:xfrm rot="2095686" flipH="1">
            <a:off x="5831974" y="5979606"/>
            <a:ext cx="337575" cy="514782"/>
          </a:xfrm>
          <a:prstGeom prst="corne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Прямокутник 42"/>
          <p:cNvSpPr/>
          <p:nvPr/>
        </p:nvSpPr>
        <p:spPr>
          <a:xfrm rot="2805611">
            <a:off x="5690303" y="590462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L-подібна фігура 43"/>
          <p:cNvSpPr/>
          <p:nvPr/>
        </p:nvSpPr>
        <p:spPr>
          <a:xfrm rot="2095686" flipH="1">
            <a:off x="6903544" y="2764895"/>
            <a:ext cx="337575" cy="514782"/>
          </a:xfrm>
          <a:prstGeom prst="corne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Picture 3" descr="I:\яблуко\24.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500306"/>
            <a:ext cx="928694" cy="935348"/>
          </a:xfrm>
          <a:prstGeom prst="rect">
            <a:avLst/>
          </a:prstGeom>
          <a:noFill/>
        </p:spPr>
      </p:pic>
      <p:sp>
        <p:nvSpPr>
          <p:cNvPr id="46" name="L-подібна фігура 45"/>
          <p:cNvSpPr/>
          <p:nvPr/>
        </p:nvSpPr>
        <p:spPr>
          <a:xfrm rot="2095686" flipH="1">
            <a:off x="6903544" y="3765028"/>
            <a:ext cx="337575" cy="514782"/>
          </a:xfrm>
          <a:prstGeom prst="corne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Picture 5" descr="I:\яблуко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3571876"/>
            <a:ext cx="630287" cy="971548"/>
          </a:xfrm>
          <a:prstGeom prst="rect">
            <a:avLst/>
          </a:prstGeom>
          <a:noFill/>
        </p:spPr>
      </p:pic>
      <p:sp>
        <p:nvSpPr>
          <p:cNvPr id="48" name="L-подібна фігура 47"/>
          <p:cNvSpPr/>
          <p:nvPr/>
        </p:nvSpPr>
        <p:spPr>
          <a:xfrm rot="2095686" flipH="1">
            <a:off x="5831974" y="4836596"/>
            <a:ext cx="337575" cy="514782"/>
          </a:xfrm>
          <a:prstGeom prst="corne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9" name="Picture 4" descr="I:\яблуко\завантаженн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643446"/>
            <a:ext cx="1010764" cy="928694"/>
          </a:xfrm>
          <a:prstGeom prst="rect">
            <a:avLst/>
          </a:prstGeom>
          <a:noFill/>
        </p:spPr>
      </p:pic>
      <p:sp>
        <p:nvSpPr>
          <p:cNvPr id="50" name="L-подібна фігура 49"/>
          <p:cNvSpPr/>
          <p:nvPr/>
        </p:nvSpPr>
        <p:spPr>
          <a:xfrm rot="2095686" flipH="1">
            <a:off x="4688965" y="4836598"/>
            <a:ext cx="337575" cy="514782"/>
          </a:xfrm>
          <a:prstGeom prst="corne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Picture 5" descr="I:\яблуко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643446"/>
            <a:ext cx="630287" cy="971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7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923928" y="76470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Підсумок </a:t>
            </a:r>
          </a:p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уроку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AlbionicB&amp;W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3643314"/>
            <a:ext cx="465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FF0000"/>
                </a:solidFill>
              </a:rPr>
              <a:t>4. </a:t>
            </a:r>
            <a:r>
              <a:rPr lang="uk-UA" dirty="0" smtClean="0"/>
              <a:t>Про що хотіли би дізнатися більше?</a:t>
            </a:r>
            <a:endParaRPr lang="uk-UA" dirty="0"/>
          </a:p>
        </p:txBody>
      </p:sp>
      <p:sp>
        <p:nvSpPr>
          <p:cNvPr id="10" name="Прямокутник 9"/>
          <p:cNvSpPr/>
          <p:nvPr/>
        </p:nvSpPr>
        <p:spPr>
          <a:xfrm>
            <a:off x="3286116" y="4071942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5. </a:t>
            </a:r>
            <a:r>
              <a:rPr lang="ru-RU" dirty="0" err="1" smtClean="0"/>
              <a:t>Пригадай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абзац та </a:t>
            </a:r>
            <a:r>
              <a:rPr lang="ru-RU" dirty="0" err="1" smtClean="0"/>
              <a:t>абзацний</a:t>
            </a:r>
            <a:r>
              <a:rPr lang="ru-RU" dirty="0" smtClean="0"/>
              <a:t> </a:t>
            </a:r>
            <a:r>
              <a:rPr lang="ru-RU" dirty="0" err="1" smtClean="0"/>
              <a:t>відступ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3286116" y="4786322"/>
            <a:ext cx="53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6. </a:t>
            </a:r>
            <a:r>
              <a:rPr lang="ru-RU" dirty="0" smtClean="0"/>
              <a:t>Поясни, як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змінювати</a:t>
            </a:r>
            <a:r>
              <a:rPr lang="ru-RU" dirty="0" smtClean="0"/>
              <a:t> </a:t>
            </a:r>
            <a:r>
              <a:rPr lang="ru-RU" dirty="0" err="1" smtClean="0"/>
              <a:t>розміщення</a:t>
            </a:r>
            <a:r>
              <a:rPr lang="ru-RU" dirty="0" smtClean="0"/>
              <a:t> абзацу на </a:t>
            </a:r>
            <a:r>
              <a:rPr lang="ru-RU" dirty="0" err="1" smtClean="0"/>
              <a:t>сторінці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3286116" y="5500702"/>
            <a:ext cx="5500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7. </a:t>
            </a:r>
            <a:r>
              <a:rPr lang="ru-RU" dirty="0" err="1" smtClean="0"/>
              <a:t>Знайди</a:t>
            </a:r>
            <a:r>
              <a:rPr lang="ru-RU" dirty="0" smtClean="0"/>
              <a:t> в </a:t>
            </a:r>
            <a:r>
              <a:rPr lang="ru-RU" dirty="0" err="1" smtClean="0"/>
              <a:t>тексті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 на </a:t>
            </a:r>
            <a:r>
              <a:rPr lang="ru-RU" dirty="0" err="1" smtClean="0"/>
              <a:t>запитання</a:t>
            </a:r>
            <a:r>
              <a:rPr lang="ru-RU" dirty="0" smtClean="0"/>
              <a:t>: як </a:t>
            </a:r>
            <a:r>
              <a:rPr lang="ru-RU" dirty="0" err="1" smtClean="0"/>
              <a:t>переміщуються</a:t>
            </a:r>
            <a:r>
              <a:rPr lang="ru-RU" dirty="0" smtClean="0"/>
              <a:t> </a:t>
            </a:r>
            <a:r>
              <a:rPr lang="ru-RU" dirty="0" err="1" smtClean="0"/>
              <a:t>бігунки</a:t>
            </a:r>
            <a:r>
              <a:rPr lang="ru-RU" dirty="0" smtClean="0"/>
              <a:t> на </a:t>
            </a:r>
            <a:r>
              <a:rPr lang="ru-RU" dirty="0" err="1" smtClean="0"/>
              <a:t>лінійці</a:t>
            </a:r>
            <a:r>
              <a:rPr lang="ru-RU" dirty="0" smtClean="0"/>
              <a:t>? Для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них?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3286116" y="2214554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FF0000"/>
                </a:solidFill>
              </a:rPr>
              <a:t>1. </a:t>
            </a:r>
            <a:r>
              <a:rPr lang="uk-UA" dirty="0" smtClean="0"/>
              <a:t>Що цікавого сьогодні ви дізналися на уроці?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3286116" y="2786058"/>
            <a:ext cx="376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FF0000"/>
                </a:solidFill>
              </a:rPr>
              <a:t>2. </a:t>
            </a:r>
            <a:r>
              <a:rPr lang="uk-UA" dirty="0" smtClean="0"/>
              <a:t>Що найбільше сподобалося?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3286116" y="3214686"/>
            <a:ext cx="2643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FF0000"/>
                </a:solidFill>
              </a:rPr>
              <a:t>3. </a:t>
            </a:r>
            <a:r>
              <a:rPr lang="uk-UA" dirty="0" smtClean="0"/>
              <a:t>Що запам’яталося?</a:t>
            </a:r>
          </a:p>
        </p:txBody>
      </p:sp>
      <p:pic>
        <p:nvPicPr>
          <p:cNvPr id="1026" name="Picture 2" descr="C:\Users\Admin\Desktop\підсумок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3238492" cy="3238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377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923928" y="76470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Домашнє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AlbionicB&amp;W" pitchFamily="34" charset="-52"/>
            </a:endParaRPr>
          </a:p>
        </p:txBody>
      </p:sp>
      <p:pic>
        <p:nvPicPr>
          <p:cNvPr id="5122" name="Picture 2" descr="C:\Users\Admin\Desktop\інформат. 4 клас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71677"/>
            <a:ext cx="3143272" cy="4071023"/>
          </a:xfrm>
          <a:prstGeom prst="rect">
            <a:avLst/>
          </a:prstGeom>
          <a:noFill/>
        </p:spPr>
      </p:pic>
      <p:sp>
        <p:nvSpPr>
          <p:cNvPr id="7" name="Округлена прямокутна виноска 6"/>
          <p:cNvSpPr/>
          <p:nvPr/>
        </p:nvSpPr>
        <p:spPr>
          <a:xfrm>
            <a:off x="4786314" y="2643182"/>
            <a:ext cx="3000396" cy="857256"/>
          </a:xfrm>
          <a:prstGeom prst="wedgeRoundRectCallout">
            <a:avLst>
              <a:gd name="adj1" fmla="val -95613"/>
              <a:gd name="adj2" fmla="val 48998"/>
              <a:gd name="adj3" fmla="val 16667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Проаналізувати </a:t>
            </a:r>
          </a:p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Ст. 32-35</a:t>
            </a:r>
            <a:r>
              <a:rPr lang="en-US" b="1" i="1" dirty="0" smtClean="0">
                <a:solidFill>
                  <a:schemeClr val="tx1"/>
                </a:solidFill>
              </a:rPr>
              <a:t>,</a:t>
            </a:r>
            <a:r>
              <a:rPr lang="uk-UA" b="1" i="1" smtClean="0">
                <a:solidFill>
                  <a:schemeClr val="tx1"/>
                </a:solidFill>
              </a:rPr>
              <a:t> завд.1-2 стор.34</a:t>
            </a:r>
            <a:endParaRPr lang="uk-UA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7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571868" y="928670"/>
            <a:ext cx="417646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Форматування </a:t>
            </a:r>
          </a:p>
          <a:p>
            <a:pPr algn="ctr"/>
            <a:r>
              <a:rPr lang="uk-UA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абзацу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AlbionicB&amp;W" pitchFamily="34" charset="-5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857496"/>
            <a:ext cx="2273304" cy="1832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4286248" y="2143116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Перевір</a:t>
            </a:r>
            <a:r>
              <a:rPr lang="ru-RU" b="1" dirty="0" smtClean="0">
                <a:solidFill>
                  <a:srgbClr val="FF0000"/>
                </a:solidFill>
              </a:rPr>
              <a:t> себе.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571736" y="2500306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Текст складається з трьох</a:t>
            </a:r>
          </a:p>
          <a:p>
            <a:r>
              <a:rPr lang="uk-UA" dirty="0" smtClean="0"/>
              <a:t>частин — </a:t>
            </a:r>
            <a:r>
              <a:rPr lang="uk-UA" b="1" dirty="0" smtClean="0"/>
              <a:t>зачину, основної частини та кінцівки.</a:t>
            </a:r>
            <a:endParaRPr lang="uk-UA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2571736" y="3071810"/>
            <a:ext cx="628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Тема — </a:t>
            </a:r>
            <a:r>
              <a:rPr lang="ru-RU" dirty="0" err="1" smtClean="0"/>
              <a:t>це</a:t>
            </a:r>
            <a:r>
              <a:rPr lang="ru-RU" dirty="0" smtClean="0"/>
              <a:t> те, про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розповідається</a:t>
            </a:r>
            <a:r>
              <a:rPr lang="ru-RU" dirty="0" smtClean="0"/>
              <a:t> в </a:t>
            </a:r>
            <a:r>
              <a:rPr lang="ru-RU" dirty="0" err="1" smtClean="0"/>
              <a:t>тексті</a:t>
            </a:r>
            <a:r>
              <a:rPr lang="ru-RU" dirty="0" smtClean="0"/>
              <a:t>, а </a:t>
            </a:r>
            <a:r>
              <a:rPr lang="ru-RU" b="1" dirty="0" smtClean="0"/>
              <a:t>мета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головна</a:t>
            </a:r>
            <a:r>
              <a:rPr lang="ru-RU" dirty="0" smtClean="0"/>
              <a:t> думка, яку </a:t>
            </a:r>
            <a:r>
              <a:rPr lang="ru-RU" dirty="0" err="1" smtClean="0"/>
              <a:t>хотів</a:t>
            </a:r>
            <a:r>
              <a:rPr lang="ru-RU" dirty="0" smtClean="0"/>
              <a:t> донести до </a:t>
            </a:r>
            <a:r>
              <a:rPr lang="uk-UA" dirty="0" smtClean="0"/>
              <a:t>нас автор.</a:t>
            </a:r>
            <a:endParaRPr lang="uk-UA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2571736" y="3929066"/>
            <a:ext cx="6572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Абзац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тексту </a:t>
            </a:r>
            <a:r>
              <a:rPr lang="ru-RU" dirty="0" err="1" smtClean="0"/>
              <a:t>з</a:t>
            </a:r>
            <a:r>
              <a:rPr lang="ru-RU" dirty="0" smtClean="0"/>
              <a:t> одного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uk-UA" dirty="0" smtClean="0"/>
              <a:t>речень, які пов’язані між собою однією думкою та ви</a:t>
            </a:r>
            <a:r>
              <a:rPr lang="ru-RU" dirty="0" err="1" smtClean="0"/>
              <a:t>ділені</a:t>
            </a:r>
            <a:r>
              <a:rPr lang="ru-RU" dirty="0" smtClean="0"/>
              <a:t> </a:t>
            </a:r>
            <a:r>
              <a:rPr lang="ru-RU" dirty="0" err="1" smtClean="0"/>
              <a:t>відступом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рядка. Невеликий </a:t>
            </a:r>
            <a:r>
              <a:rPr lang="ru-RU" dirty="0" err="1" smtClean="0"/>
              <a:t>відступ</a:t>
            </a:r>
            <a:r>
              <a:rPr lang="ru-RU" dirty="0" smtClean="0"/>
              <a:t> на початку </a:t>
            </a:r>
            <a:r>
              <a:rPr lang="ru-RU" dirty="0" err="1" smtClean="0"/>
              <a:t>першого</a:t>
            </a:r>
            <a:r>
              <a:rPr lang="ru-RU" dirty="0" smtClean="0"/>
              <a:t> рядка абзацу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b="1" dirty="0" err="1" smtClean="0"/>
              <a:t>абзацним</a:t>
            </a:r>
            <a:endParaRPr lang="ru-RU" b="1" dirty="0" smtClean="0"/>
          </a:p>
          <a:p>
            <a:r>
              <a:rPr lang="uk-UA" b="1" dirty="0" smtClean="0"/>
              <a:t>відступом.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71934" y="92867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Форматування </a:t>
            </a:r>
          </a:p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абзацу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2373290"/>
            <a:ext cx="77048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абзацу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форматуванням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абзацу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 абзацу на сторінці можна змінювати за допомогою </a:t>
            </a:r>
            <a:r>
              <a:rPr lang="uk-UA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бігунків на лінійці.</a:t>
            </a:r>
          </a:p>
          <a:p>
            <a:pPr algn="ctr"/>
            <a:endParaRPr lang="en-US" sz="2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000504"/>
            <a:ext cx="7390619" cy="202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71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71934" y="64291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Правила розташування абзацу</a:t>
            </a:r>
            <a:endParaRPr lang="uk-UA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AlbionicB&amp;W" pitchFamily="34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2348880"/>
            <a:ext cx="72728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встановити розташування абзацу на сторінці:</a:t>
            </a:r>
            <a:b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Установи курсор у будь-яке місце в цьому абзаці.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Установи вказівник миші на відповідний бігунок на лінійці.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Натисни ліву кнопку миші й перемісти бігунок у потрібне положення.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Відпусти натиснуту кнопку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миші.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5000636"/>
            <a:ext cx="6408712" cy="101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205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кутник 4"/>
          <p:cNvSpPr/>
          <p:nvPr/>
        </p:nvSpPr>
        <p:spPr>
          <a:xfrm>
            <a:off x="4214810" y="1071546"/>
            <a:ext cx="34596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Фізхвилинка</a:t>
            </a:r>
            <a:endParaRPr lang="uk-UA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AlbionicB&amp;W" pitchFamily="34" charset="-52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00034" y="2285993"/>
            <a:ext cx="42148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Зараз ми з вами діями і словами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передамо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інформацію. На кожне питання відповідайте хором "Так" чи "Ні" та імітуйте рухами.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Сорока плаває? — Ні! (Розмахують руками).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Окунь плаває? — Так! (Пливуть).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Горобець літає? — Так! (Розмахують руками).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Щука літає? — Ні! (Пливуть).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Зозуля плаває? — Ні! (Розмахують руками).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Карась плаває? — Так! (Пливуть).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Admin\Desktop\916318221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428868"/>
            <a:ext cx="2219339" cy="3039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кутник 4"/>
          <p:cNvSpPr/>
          <p:nvPr/>
        </p:nvSpPr>
        <p:spPr>
          <a:xfrm>
            <a:off x="4357686" y="714356"/>
            <a:ext cx="286168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Працюємо за </a:t>
            </a:r>
          </a:p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комп’ютером</a:t>
            </a:r>
          </a:p>
        </p:txBody>
      </p:sp>
      <p:pic>
        <p:nvPicPr>
          <p:cNvPr id="1026" name="Picture 2" descr="C:\Users\Admin\Desktop\системний бл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00372"/>
            <a:ext cx="3286148" cy="328614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857496"/>
            <a:ext cx="3000396" cy="379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Users\Admin\Desktop\7 клас інформатика\10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072477"/>
            <a:ext cx="3571900" cy="3271459"/>
          </a:xfrm>
          <a:prstGeom prst="rect">
            <a:avLst/>
          </a:prstGeom>
          <a:noFill/>
        </p:spPr>
      </p:pic>
      <p:sp>
        <p:nvSpPr>
          <p:cNvPr id="14" name="Прямокутник 13"/>
          <p:cNvSpPr/>
          <p:nvPr/>
        </p:nvSpPr>
        <p:spPr>
          <a:xfrm>
            <a:off x="500034" y="192880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alebarda" pitchFamily="50" charset="0"/>
              </a:rPr>
              <a:t>Увага</a:t>
            </a:r>
            <a:r>
              <a:rPr lang="ru-RU" b="1" dirty="0" smtClean="0">
                <a:solidFill>
                  <a:srgbClr val="FF0000"/>
                </a:solidFill>
                <a:latin typeface="alebarda" pitchFamily="50" charset="0"/>
              </a:rPr>
              <a:t>!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Під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час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роботи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з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комп’ютером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дотримуйтеся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правил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безпеки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uk-UA" b="1" i="1" dirty="0" smtClean="0">
                <a:latin typeface="alebarda" pitchFamily="50" charset="0"/>
                <a:ea typeface="Adobe Kaiti Std R" pitchFamily="18" charset="-128"/>
              </a:rPr>
              <a:t>та санітарно-гігієнічних норм.</a:t>
            </a:r>
            <a:endParaRPr lang="uk-UA" b="1" dirty="0">
              <a:latin typeface="alebarda" pitchFamily="50" charset="0"/>
              <a:ea typeface="Adobe Kaiti Std R" pitchFamily="18" charset="-128"/>
            </a:endParaRPr>
          </a:p>
        </p:txBody>
      </p:sp>
      <p:sp>
        <p:nvSpPr>
          <p:cNvPr id="16" name="Блок-схема: альтернативний процес 15"/>
          <p:cNvSpPr/>
          <p:nvPr/>
        </p:nvSpPr>
        <p:spPr>
          <a:xfrm>
            <a:off x="428596" y="1857364"/>
            <a:ext cx="8001056" cy="78581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6572264" y="2786058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Центр монітора</a:t>
            </a:r>
          </a:p>
          <a:p>
            <a:r>
              <a:rPr lang="uk-UA" sz="1400" dirty="0" smtClean="0"/>
              <a:t>на рівні очей</a:t>
            </a:r>
            <a:endParaRPr lang="uk-UA" sz="1400" dirty="0"/>
          </a:p>
        </p:txBody>
      </p:sp>
      <p:sp>
        <p:nvSpPr>
          <p:cNvPr id="10" name="Прямокутник 9"/>
          <p:cNvSpPr/>
          <p:nvPr/>
        </p:nvSpPr>
        <p:spPr>
          <a:xfrm>
            <a:off x="4857752" y="3857628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Шия пряма</a:t>
            </a:r>
            <a:endParaRPr lang="uk-UA" sz="1400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6715140" y="3643314"/>
            <a:ext cx="1007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50–60 см</a:t>
            </a:r>
            <a:endParaRPr lang="uk-UA" sz="1400" dirty="0"/>
          </a:p>
        </p:txBody>
      </p:sp>
      <p:cxnSp>
        <p:nvCxnSpPr>
          <p:cNvPr id="15" name="Пряма зі стрілкою 14"/>
          <p:cNvCxnSpPr/>
          <p:nvPr/>
        </p:nvCxnSpPr>
        <p:spPr>
          <a:xfrm>
            <a:off x="6858016" y="3571876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кутник 16"/>
          <p:cNvSpPr/>
          <p:nvPr/>
        </p:nvSpPr>
        <p:spPr>
          <a:xfrm>
            <a:off x="7358082" y="5286388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Стопи на</a:t>
            </a:r>
          </a:p>
          <a:p>
            <a:r>
              <a:rPr lang="uk-UA" sz="1400" dirty="0" smtClean="0"/>
              <a:t>підлозі</a:t>
            </a:r>
            <a:endParaRPr lang="uk-UA" sz="1400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5572132" y="6357958"/>
            <a:ext cx="3195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Використовуйте підставку для ніг</a:t>
            </a:r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286124"/>
            <a:ext cx="5500726" cy="131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min\Desktop\Розділ 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643182"/>
            <a:ext cx="3000396" cy="300039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кутник 8"/>
          <p:cNvSpPr/>
          <p:nvPr/>
        </p:nvSpPr>
        <p:spPr>
          <a:xfrm>
            <a:off x="2786050" y="2214554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1. </a:t>
            </a:r>
            <a:r>
              <a:rPr lang="ru-RU" dirty="0" smtClean="0"/>
              <a:t>Запусти на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текстовий</a:t>
            </a:r>
            <a:r>
              <a:rPr lang="ru-RU" dirty="0" smtClean="0"/>
              <a:t> редактор </a:t>
            </a:r>
            <a:r>
              <a:rPr lang="en-US" b="1" dirty="0" smtClean="0"/>
              <a:t>WordPad.</a:t>
            </a:r>
            <a:endParaRPr lang="uk-UA" dirty="0"/>
          </a:p>
        </p:txBody>
      </p:sp>
      <p:sp>
        <p:nvSpPr>
          <p:cNvPr id="10" name="Прямокутник 9"/>
          <p:cNvSpPr/>
          <p:nvPr/>
        </p:nvSpPr>
        <p:spPr>
          <a:xfrm>
            <a:off x="3357554" y="2857496"/>
            <a:ext cx="3837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2. </a:t>
            </a:r>
            <a:r>
              <a:rPr lang="ru-RU" dirty="0" smtClean="0"/>
              <a:t>Введи текст, </a:t>
            </a:r>
            <a:r>
              <a:rPr lang="ru-RU" dirty="0" err="1" smtClean="0"/>
              <a:t>поданий</a:t>
            </a:r>
            <a:r>
              <a:rPr lang="ru-RU" dirty="0" smtClean="0"/>
              <a:t> </a:t>
            </a:r>
            <a:r>
              <a:rPr lang="ru-RU" dirty="0" err="1" smtClean="0"/>
              <a:t>нижче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2500298" y="4929198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3. </a:t>
            </a:r>
            <a:r>
              <a:rPr lang="ru-RU" dirty="0" err="1" smtClean="0"/>
              <a:t>Вирівняй</a:t>
            </a:r>
            <a:r>
              <a:rPr lang="ru-RU" dirty="0" smtClean="0"/>
              <a:t> заголовок тексту по центру.</a:t>
            </a:r>
            <a:endParaRPr lang="uk-UA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2571736" y="5214950"/>
            <a:ext cx="5429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4. </a:t>
            </a:r>
            <a:r>
              <a:rPr lang="ru-RU" dirty="0" smtClean="0"/>
              <a:t>Установи </a:t>
            </a:r>
            <a:r>
              <a:rPr lang="ru-RU" dirty="0" err="1" smtClean="0"/>
              <a:t>вирівнювання</a:t>
            </a:r>
            <a:r>
              <a:rPr lang="ru-RU" dirty="0" smtClean="0"/>
              <a:t> тексту за </a:t>
            </a:r>
            <a:r>
              <a:rPr lang="ru-RU" dirty="0" err="1" smtClean="0"/>
              <a:t>лівим</a:t>
            </a:r>
            <a:r>
              <a:rPr lang="ru-RU" dirty="0" smtClean="0"/>
              <a:t> </a:t>
            </a:r>
            <a:r>
              <a:rPr lang="ru-RU" dirty="0" err="1" smtClean="0"/>
              <a:t>краєм</a:t>
            </a:r>
            <a:r>
              <a:rPr lang="ru-RU" dirty="0" smtClean="0"/>
              <a:t> та </a:t>
            </a:r>
            <a:r>
              <a:rPr lang="ru-RU" dirty="0" err="1" smtClean="0"/>
              <a:t>абзацний</a:t>
            </a:r>
            <a:r>
              <a:rPr lang="ru-RU" dirty="0" smtClean="0"/>
              <a:t> </a:t>
            </a:r>
            <a:r>
              <a:rPr lang="ru-RU" dirty="0" err="1" smtClean="0"/>
              <a:t>відступ</a:t>
            </a:r>
            <a:r>
              <a:rPr lang="ru-RU" dirty="0" smtClean="0"/>
              <a:t> на </a:t>
            </a:r>
            <a:r>
              <a:rPr lang="ru-RU" dirty="0" err="1" smtClean="0"/>
              <a:t>рівні</a:t>
            </a:r>
            <a:r>
              <a:rPr lang="ru-RU" dirty="0" smtClean="0"/>
              <a:t> 1 см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лівого</a:t>
            </a:r>
            <a:r>
              <a:rPr lang="ru-RU" dirty="0" smtClean="0"/>
              <a:t> краю тексту.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5. </a:t>
            </a:r>
            <a:r>
              <a:rPr lang="ru-RU" dirty="0" err="1" smtClean="0"/>
              <a:t>Збережи</a:t>
            </a:r>
            <a:r>
              <a:rPr lang="ru-RU" dirty="0" smtClean="0"/>
              <a:t> текст.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6. </a:t>
            </a:r>
            <a:r>
              <a:rPr lang="ru-RU" dirty="0" err="1" smtClean="0"/>
              <a:t>Закрий</a:t>
            </a:r>
            <a:r>
              <a:rPr lang="ru-RU" dirty="0" smtClean="0"/>
              <a:t> </a:t>
            </a:r>
            <a:r>
              <a:rPr lang="ru-RU" dirty="0" err="1" smtClean="0"/>
              <a:t>текстовий</a:t>
            </a:r>
            <a:r>
              <a:rPr lang="ru-RU" dirty="0" smtClean="0"/>
              <a:t>  редактор </a:t>
            </a:r>
            <a:r>
              <a:rPr lang="en-US" dirty="0" smtClean="0"/>
              <a:t>WordPad.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4429124" y="785794"/>
            <a:ext cx="286168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Працюємо за </a:t>
            </a:r>
          </a:p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комп’ютером</a:t>
            </a:r>
          </a:p>
        </p:txBody>
      </p:sp>
    </p:spTree>
    <p:extLst>
      <p:ext uri="{BB962C8B-B14F-4D97-AF65-F5344CB8AC3E}">
        <p14:creationId xmlns:p14="http://schemas.microsoft.com/office/powerpoint/2010/main" xmlns="" val="26856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99433130"/>
              </p:ext>
            </p:extLst>
          </p:nvPr>
        </p:nvGraphicFramePr>
        <p:xfrm>
          <a:off x="1857356" y="2143116"/>
          <a:ext cx="5688624" cy="2736307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74052"/>
                <a:gridCol w="474052"/>
                <a:gridCol w="474052"/>
                <a:gridCol w="474052"/>
                <a:gridCol w="474052"/>
                <a:gridCol w="474052"/>
                <a:gridCol w="474052"/>
                <a:gridCol w="474052"/>
                <a:gridCol w="474052"/>
                <a:gridCol w="474052"/>
                <a:gridCol w="474052"/>
                <a:gridCol w="474052"/>
              </a:tblGrid>
              <a:tr h="390901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0901"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0901"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0901"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0901"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0901"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0901"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endParaRPr lang="uk-UA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929058" y="100010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Знайди слова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AlbionicB&amp;W" pitchFamily="34" charset="-52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214810" y="6429372"/>
            <a:ext cx="428628" cy="428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L-подібна фігура 7"/>
          <p:cNvSpPr/>
          <p:nvPr/>
        </p:nvSpPr>
        <p:spPr>
          <a:xfrm rot="17516574">
            <a:off x="4262144" y="6587934"/>
            <a:ext cx="329643" cy="170614"/>
          </a:xfrm>
          <a:prstGeom prst="corner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 18"/>
          <p:cNvSpPr/>
          <p:nvPr/>
        </p:nvSpPr>
        <p:spPr>
          <a:xfrm>
            <a:off x="4714876" y="3714752"/>
            <a:ext cx="2357454" cy="357190"/>
          </a:xfrm>
          <a:prstGeom prst="rect">
            <a:avLst/>
          </a:prstGeom>
          <a:solidFill>
            <a:schemeClr val="accent1">
              <a:alpha val="3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000628" y="6488668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/>
              <a:t>- Абзац</a:t>
            </a:r>
            <a:endParaRPr lang="uk-UA" b="1" dirty="0"/>
          </a:p>
        </p:txBody>
      </p:sp>
      <p:sp>
        <p:nvSpPr>
          <p:cNvPr id="21" name="Прямокутник 20"/>
          <p:cNvSpPr/>
          <p:nvPr/>
        </p:nvSpPr>
        <p:spPr>
          <a:xfrm>
            <a:off x="4214810" y="5072074"/>
            <a:ext cx="428628" cy="428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L-подібна фігура 21"/>
          <p:cNvSpPr/>
          <p:nvPr/>
        </p:nvSpPr>
        <p:spPr>
          <a:xfrm rot="17516574">
            <a:off x="4262144" y="5171527"/>
            <a:ext cx="329643" cy="170614"/>
          </a:xfrm>
          <a:prstGeom prst="corner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кутник 22"/>
          <p:cNvSpPr/>
          <p:nvPr/>
        </p:nvSpPr>
        <p:spPr>
          <a:xfrm>
            <a:off x="1857356" y="2571744"/>
            <a:ext cx="5643602" cy="357190"/>
          </a:xfrm>
          <a:prstGeom prst="rect">
            <a:avLst/>
          </a:prstGeom>
          <a:solidFill>
            <a:schemeClr val="accent1">
              <a:alpha val="3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929190" y="5143512"/>
            <a:ext cx="199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/>
              <a:t>- Вирівнювання</a:t>
            </a:r>
            <a:endParaRPr lang="uk-UA" b="1" dirty="0"/>
          </a:p>
        </p:txBody>
      </p:sp>
      <p:sp>
        <p:nvSpPr>
          <p:cNvPr id="25" name="Прямокутник 24"/>
          <p:cNvSpPr/>
          <p:nvPr/>
        </p:nvSpPr>
        <p:spPr>
          <a:xfrm>
            <a:off x="4214810" y="5715016"/>
            <a:ext cx="428628" cy="428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" name="L-подібна фігура 25"/>
          <p:cNvSpPr/>
          <p:nvPr/>
        </p:nvSpPr>
        <p:spPr>
          <a:xfrm rot="17516574">
            <a:off x="4262144" y="5814468"/>
            <a:ext cx="329643" cy="170614"/>
          </a:xfrm>
          <a:prstGeom prst="corner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кутник 26"/>
          <p:cNvSpPr/>
          <p:nvPr/>
        </p:nvSpPr>
        <p:spPr>
          <a:xfrm rot="5400000">
            <a:off x="2178827" y="3250405"/>
            <a:ext cx="2714644" cy="500066"/>
          </a:xfrm>
          <a:prstGeom prst="rect">
            <a:avLst/>
          </a:prstGeom>
          <a:solidFill>
            <a:schemeClr val="accent1">
              <a:alpha val="3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TextBox 27"/>
          <p:cNvSpPr txBox="1"/>
          <p:nvPr/>
        </p:nvSpPr>
        <p:spPr>
          <a:xfrm>
            <a:off x="4929190" y="5786454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/>
              <a:t>- Відступ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xmlns="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1" animBg="1"/>
      <p:bldP spid="24" grpId="0"/>
      <p:bldP spid="27" grpId="1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357554" y="928670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Упиши у прямокутник назви бігунків на лінійці</a:t>
            </a: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AlbionicB&amp;W" pitchFamily="34" charset="-52"/>
            </a:endParaRPr>
          </a:p>
        </p:txBody>
      </p:sp>
      <p:pic>
        <p:nvPicPr>
          <p:cNvPr id="1027" name="Picture 3" descr="C:\Users\Admin\Desktop\0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8812882" cy="35869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5000636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atin typeface="Arial Black" pitchFamily="34" charset="0"/>
              </a:rPr>
              <a:t>Лівий нижній бігунок</a:t>
            </a:r>
            <a:endParaRPr lang="uk-UA" sz="2800" b="1" i="1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2571744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atin typeface="Arial Black" pitchFamily="34" charset="0"/>
              </a:rPr>
              <a:t>Лівий верхній бігунок</a:t>
            </a:r>
            <a:endParaRPr lang="uk-UA" sz="2800" b="1" i="1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3429000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atin typeface="Arial Black" pitchFamily="34" charset="0"/>
              </a:rPr>
              <a:t>Правий бігунок</a:t>
            </a:r>
            <a:endParaRPr lang="uk-UA" sz="2800" b="1" i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1093</TotalTime>
  <Words>541</Words>
  <Application>Microsoft Office PowerPoint</Application>
  <PresentationFormat>Екран (4:3)</PresentationFormat>
  <Paragraphs>158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Вестибюль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138</cp:revision>
  <dcterms:created xsi:type="dcterms:W3CDTF">2015-07-30T12:36:53Z</dcterms:created>
  <dcterms:modified xsi:type="dcterms:W3CDTF">2015-10-09T08:13:13Z</dcterms:modified>
</cp:coreProperties>
</file>